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</p:sldMasterIdLst>
  <p:notesMasterIdLst>
    <p:notesMasterId r:id="rId26"/>
  </p:notesMasterIdLst>
  <p:handoutMasterIdLst>
    <p:handoutMasterId r:id="rId27"/>
  </p:handoutMasterIdLst>
  <p:sldIdLst>
    <p:sldId id="259" r:id="rId3"/>
    <p:sldId id="260" r:id="rId4"/>
    <p:sldId id="261" r:id="rId5"/>
    <p:sldId id="262" r:id="rId6"/>
    <p:sldId id="263" r:id="rId7"/>
    <p:sldId id="286" r:id="rId8"/>
    <p:sldId id="266" r:id="rId9"/>
    <p:sldId id="265" r:id="rId10"/>
    <p:sldId id="267" r:id="rId11"/>
    <p:sldId id="268" r:id="rId12"/>
    <p:sldId id="269" r:id="rId13"/>
    <p:sldId id="271" r:id="rId14"/>
    <p:sldId id="270" r:id="rId15"/>
    <p:sldId id="272" r:id="rId16"/>
    <p:sldId id="273" r:id="rId17"/>
    <p:sldId id="275" r:id="rId18"/>
    <p:sldId id="274" r:id="rId19"/>
    <p:sldId id="276" r:id="rId20"/>
    <p:sldId id="277" r:id="rId21"/>
    <p:sldId id="278" r:id="rId22"/>
    <p:sldId id="279" r:id="rId23"/>
    <p:sldId id="280" r:id="rId24"/>
    <p:sldId id="287" r:id="rId25"/>
  </p:sldIdLst>
  <p:sldSz cx="9144000" cy="6858000" type="screen4x3"/>
  <p:notesSz cx="7315200" cy="9601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293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21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notesViewPr>
    <p:cSldViewPr snapToGrid="0">
      <p:cViewPr varScale="1">
        <p:scale>
          <a:sx n="78" d="100"/>
          <a:sy n="78" d="100"/>
        </p:scale>
        <p:origin x="3246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919077F6-48D5-502B-6B17-2FB62DF7A78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8"/>
          </a:xfrm>
          <a:prstGeom prst="rect">
            <a:avLst/>
          </a:prstGeom>
        </p:spPr>
        <p:txBody>
          <a:bodyPr vert="horz" lIns="96657" tIns="48329" rIns="96657" bIns="48329" rtlCol="0"/>
          <a:lstStyle>
            <a:lvl1pPr algn="l">
              <a:defRPr sz="1200"/>
            </a:lvl1pPr>
          </a:lstStyle>
          <a:p>
            <a:endParaRPr lang="en-US" sz="1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CC905E2-4CD9-D8B3-5284-4B00937D6BF2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1728"/>
          </a:xfrm>
          <a:prstGeom prst="rect">
            <a:avLst/>
          </a:prstGeom>
        </p:spPr>
        <p:txBody>
          <a:bodyPr vert="horz" lIns="96657" tIns="48329" rIns="96657" bIns="48329" rtlCol="0"/>
          <a:lstStyle>
            <a:lvl1pPr algn="r">
              <a:defRPr sz="1200"/>
            </a:lvl1pPr>
          </a:lstStyle>
          <a:p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3/12/2023 pm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255D2CE-44B1-66F8-E7A1-4C9A87AEB3B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119475"/>
            <a:ext cx="3169920" cy="481727"/>
          </a:xfrm>
          <a:prstGeom prst="rect">
            <a:avLst/>
          </a:prstGeom>
        </p:spPr>
        <p:txBody>
          <a:bodyPr vert="horz" lIns="96657" tIns="48329" rIns="96657" bIns="48329" rtlCol="0" anchor="b"/>
          <a:lstStyle>
            <a:lvl1pPr algn="l">
              <a:defRPr sz="1200"/>
            </a:lvl1pPr>
          </a:lstStyle>
          <a:p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Micky Galloway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FD5A77F-311D-55DF-73A1-B8A94897F9D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143587" y="9119475"/>
            <a:ext cx="3169920" cy="481727"/>
          </a:xfrm>
          <a:prstGeom prst="rect">
            <a:avLst/>
          </a:prstGeom>
        </p:spPr>
        <p:txBody>
          <a:bodyPr vert="horz" lIns="96657" tIns="48329" rIns="96657" bIns="48329" rtlCol="0" anchor="b"/>
          <a:lstStyle>
            <a:lvl1pPr algn="r">
              <a:defRPr sz="1200"/>
            </a:lvl1pPr>
          </a:lstStyle>
          <a:p>
            <a:fld id="{9FCAA7F5-15D6-4579-9B00-5F9F35B0B630}" type="slidenum"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‹#›</a:t>
            </a:fld>
            <a:endParaRPr lang="en-US" sz="1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7555790"/>
      </p:ext>
    </p:extLst>
  </p:cSld>
  <p:clrMap bg1="lt1" tx1="dk1" bg2="lt2" tx2="dk2" accent1="accent1" accent2="accent2" accent3="accent3" accent4="accent4" accent5="accent5" accent6="accent6" hlink="hlink" folHlink="folHlink"/>
  <p:hf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8"/>
          </a:xfrm>
          <a:prstGeom prst="rect">
            <a:avLst/>
          </a:prstGeom>
        </p:spPr>
        <p:txBody>
          <a:bodyPr vert="horz" lIns="96657" tIns="48329" rIns="96657" bIns="4832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1728"/>
          </a:xfrm>
          <a:prstGeom prst="rect">
            <a:avLst/>
          </a:prstGeom>
        </p:spPr>
        <p:txBody>
          <a:bodyPr vert="horz" lIns="96657" tIns="48329" rIns="96657" bIns="48329" rtlCol="0"/>
          <a:lstStyle>
            <a:lvl1pPr algn="r">
              <a:defRPr sz="1200"/>
            </a:lvl1pPr>
          </a:lstStyle>
          <a:p>
            <a:r>
              <a:rPr lang="en-US"/>
              <a:t>3/12/2023 pm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97013" y="1200150"/>
            <a:ext cx="4321175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57" tIns="48329" rIns="96657" bIns="4832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1" y="4620577"/>
            <a:ext cx="5852160" cy="3780472"/>
          </a:xfrm>
          <a:prstGeom prst="rect">
            <a:avLst/>
          </a:prstGeom>
        </p:spPr>
        <p:txBody>
          <a:bodyPr vert="horz" lIns="96657" tIns="48329" rIns="96657" bIns="4832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5"/>
            <a:ext cx="3169920" cy="481727"/>
          </a:xfrm>
          <a:prstGeom prst="rect">
            <a:avLst/>
          </a:prstGeom>
        </p:spPr>
        <p:txBody>
          <a:bodyPr vert="horz" lIns="96657" tIns="48329" rIns="96657" bIns="48329" rtlCol="0" anchor="b"/>
          <a:lstStyle>
            <a:lvl1pPr algn="l">
              <a:defRPr sz="1200"/>
            </a:lvl1pPr>
          </a:lstStyle>
          <a:p>
            <a:r>
              <a:rPr lang="en-US"/>
              <a:t>Micky Galloway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5"/>
            <a:ext cx="3169920" cy="481727"/>
          </a:xfrm>
          <a:prstGeom prst="rect">
            <a:avLst/>
          </a:prstGeom>
        </p:spPr>
        <p:txBody>
          <a:bodyPr vert="horz" lIns="96657" tIns="48329" rIns="96657" bIns="48329" rtlCol="0" anchor="b"/>
          <a:lstStyle>
            <a:lvl1pPr algn="r">
              <a:defRPr sz="1200"/>
            </a:lvl1pPr>
          </a:lstStyle>
          <a:p>
            <a:fld id="{6D719EDF-3D15-4056-90FA-C57DA67C2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4559866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26C741-40A1-3644-33C2-412422B32C4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7A7DD1A-B81F-205C-D21A-3AA0D948B0B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C63CE5-14DC-08E0-6ACA-08AB413727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26356F-9F31-2789-4AFE-7A403D4F05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D572A9-763F-45D5-AED1-04C453559E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C67C58-4EDC-4792-A64F-445437A1C74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666691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FE12EF-4A59-53A3-2B9B-007B7E35A7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0AAD23D-1B65-7C9A-6441-0748981EC53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392415-E8C9-0C85-9FD0-631BD97867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1EE4FE-AADC-A823-4C98-738205E7C9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64D6BD-B82E-D282-61DB-EB664415F8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BB27C5-15A7-464E-896E-BC0AD1E6C6A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48367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57F37F0-015E-D789-166C-9B0A645DB89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B92DF0C-F831-CDAA-2B01-79AAAB3B673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2426B2-6BB9-5465-6C1A-9EC070D370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27C2C7-473E-A5D4-CDD7-C3D80EBF39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BC3E79-696C-A844-1A91-87904AFD5A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CD8086-0CC1-414E-AF07-61EF188430A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075159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057D3C-A3A7-6E3E-BB86-84434D30BD4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090B7C1-637A-B0D9-6618-8350B63398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69DF7E-DB2C-B07F-EFCE-6041492DF8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88D582-3F0F-1857-D041-4CCADB84E0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8C3F45-67F7-9105-DD87-36296F4B8F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83A5D5-127A-4DE7-8DA6-8666E678DB2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892823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D4AB0D-EB3B-3C6E-3D55-F34521F96D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758C5F-9B12-A8E2-55D6-8CDA9E3D62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F8DE66-84C7-98B8-1DD3-5495DA6111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9A8078-7E5F-D320-73F2-13DF615448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8E0E46-A0B9-F838-81CA-82353232C9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89ED5F-1CF1-4D00-A154-C2EC21D432E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283757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E3EECB-1092-49A6-DD01-C0B15D42EE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47B1DC7-D362-1E04-08AD-B2CB34FEC2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8FD3C2-9244-602F-7483-2F1CC59940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477BEF-0E89-8AFF-92DF-450E63AFDD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D126FC-6021-982D-EC89-3C2A5E6C1E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27CCAD-9399-42E3-9DDF-220300BE4CC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3868100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335B16-41ED-E782-9D37-78C5F8795D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C448C6-1A72-1993-30DE-E2D9A76F917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CB5C2CA-A9F4-A7B3-2048-33B612B717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CB5A7A7-AA6C-FA8C-65D1-5CA7F646A8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DB02472-D877-A78A-8FB4-61CC708885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2BCA3E7-AE8E-9F93-3B6C-CFBCA65974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ABF973-3A86-4963-B7BC-EB66F018C9A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5612818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58EBAB-31CB-8A46-BC3C-0D3BC61806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02EE0FD-EAF0-355E-8855-E1B35346E0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9058249-5338-1591-CD8E-547B5670D1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4A39FD1-CD15-846D-D0D4-A8E2F4C84B2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FD535F6-928D-0056-C9B3-8CF3A87D226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9E2E516-8559-170D-826A-8AC70E9255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3501E42-3986-A6AF-6F6E-13EB710403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A156B33-D59E-5408-0307-0203A55C7F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D3A737-6C32-453A-A990-E7CFC5F67A2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175034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220668-BADC-0330-5600-C5346BFE78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59DC0EC-1E35-1614-C034-C15FF94C35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49607E6-57C1-9A5B-7CD0-23ADF6C0AA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50C1712-9489-C894-730F-833D708198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FC286E-F273-45AF-B278-8F9DA47EC52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8347968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BD267EA-6BAE-E7DF-9F5B-EE7AA88CCC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B6AB960-006F-3BB2-66DB-8604C3E679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15181CC-4688-34CD-3C53-351E49C7B4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0B5CCF-B105-40CF-8A7C-96C99386D3C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1896946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15FFB3-9673-95AC-D493-770E28B2A8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DB8267-B4D2-02FC-4B5F-B7578697B2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BC513BE-EDC8-26BD-00C7-BFEC1D02E0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DC55DA-8FFA-A2E2-2B08-D365912D0A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869F700-A457-7B14-8999-1933FB75CE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01F7F54-EC2D-9B92-3A81-55EC7CAC4C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D5C45A-6FA8-445C-A16D-B567E3A17CB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135978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74E5A1-0B63-13AE-8AA3-90DDF669AE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3D7321-A265-A489-A320-FC5AB10882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81F13F-1DED-7CCE-3308-DE3A1D8B6F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6938E8-6757-A88F-F4F2-5AD04E756A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7C4CF8-5AEF-C2A0-65B7-A2AD3E598B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1CB171-D134-4893-BCD6-D6D4BCC8849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7099686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2A5D6A-FF7E-6AAA-61CE-631BF4A40F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B4D644E-4AD9-996E-1A6D-10586B9FC73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A002C54-D940-CD73-7138-DE49896C68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CAC9BA4-A7F3-2491-98E9-2C2E16E41D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0ACCD0F-8AA9-ABEF-ED56-6F94BD705B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916EE05-ABB6-E676-D1E5-116E7BD2B3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6EC1F7-7BE6-4AEF-AD30-B7BA2485E1E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3957298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BC140D-70BB-A21C-C881-4D4D3CDBE1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A79C059-9320-BED2-3354-DC261386A9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237EAD-1BB5-D37F-6278-1D1B2A0A7D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3049A0-3EA1-92BD-7297-8062F50437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AD8F0F-1E74-7140-2E92-F78E645C82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C5C10F-CBA5-4848-B99C-088641B947B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6421538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D79439E-F9EF-3120-37A3-CEC593FB3D6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DA1221F-9491-4C40-2FB9-7B331D2D4E2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D78C04-0F8A-3A05-3891-F6EC30E41F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5CF89A-2C32-8B42-64BB-CA96F3F099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2CC51D-523A-1FF1-6388-C6958737C4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5837CE-A02E-4363-8A10-B3093E0626B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7853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ECC7A0-50F8-071F-721F-28EF692FBC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CB8515C-B857-2241-A646-51273F4DD3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C77563-E05F-4F99-8599-312FE667C7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7BF1C9-A214-1FCB-868D-C5479982AE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2B0120-FDF0-0BD5-3FBC-012413C7E9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C6C3D9-3455-4F22-BDF6-8C711BDE957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490391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EAE13B-3DCC-7887-914A-61895743F8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52688D-44A2-538E-1556-4269507D776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A4B9CB9-44A5-C1D9-CEA0-81D5CD57049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1F807F6-43B9-89ED-FCD5-B03FD72AFD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8F3A37E-DCA4-30C9-1149-E71778E5AD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5B98E4-2FA2-993F-CA68-0267D6A5AB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F97EAF-978A-437E-B585-77766DCF35F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419581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DF56FE-A908-D111-7B70-EB3FDDDD81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7435B7-B657-34EB-9FF6-AA26EC436A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9F10CFE-0CE0-541A-E779-3E20946C56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534930B-128F-95DE-5DA4-19C55403200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3F46B7B-0483-D1BC-F5F1-23944FBBCE8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3397F57-1291-B225-8286-5464394728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650A53F-65BB-FA67-F0C8-9258E61C8D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962DF9C-881B-18FD-1BE3-738E38782D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AD4ACC-6CDC-4833-A847-13732B2DF62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971971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E3AAA5-7F91-0917-EC62-C5327E836C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0BD3C01-2B39-5833-0F3A-C1D933957C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44E8F2A-E2C6-FEF0-848B-C2BEA045C2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E399D0C-BC4C-E35F-7556-ACB9B64441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1DB3CB-480E-4330-9F13-3E0BB28B6AD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209634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34E0776-C54C-19B0-DE94-3E0B649916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1D5A351-B096-0D00-EB1C-80785E11D3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598A76F-2B36-1335-5AF6-08622F0F8C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051BCD-BF78-4215-8EB0-B3D43758362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551275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61B8CF-57A4-A7FB-4890-4B52FD2323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AC2A18-5FA9-A6BC-54A0-3D01B27E39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3B3CA05-41C8-074E-01BC-BCF1B9CA24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41993A-356D-9892-51C0-6861164A2E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A36781F-DAD8-4431-DA25-DAB8DDDD6C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354651F-4354-4864-9A5E-EA8F817C4A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34815F-C641-415E-B94D-6900134573C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710560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AFA694-2CC7-6A37-6652-B2DB726F72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639D4F7-C7A1-90BD-D01D-3B1C7B5FBCF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C36B994-57D2-3399-556A-F7A0B9ABB9A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56BCDA3-AED5-2406-65E0-377AC60322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00014C8-1F47-F2FC-8779-B68D6403ED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62C9B57-E442-9AB4-1A9E-4B2A436991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4B25A2-B539-49E0-A2CF-2CD4B5CD7BE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139273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path path="rect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1C1E59EF-BC3B-1EBE-8E30-353D992ABC6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4002B6C0-D517-419C-CDCB-A7FE9911C7E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7172" name="Rectangle 4">
            <a:extLst>
              <a:ext uri="{FF2B5EF4-FFF2-40B4-BE49-F238E27FC236}">
                <a16:creationId xmlns:a16="http://schemas.microsoft.com/office/drawing/2014/main" id="{CDBB709B-EE62-6764-8ACD-2F2D23A2250B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solidFill>
                  <a:schemeClr val="tx1"/>
                </a:solidFill>
                <a:effectLst/>
              </a:defRPr>
            </a:lvl1pPr>
          </a:lstStyle>
          <a:p>
            <a:endParaRPr lang="en-US" altLang="en-US"/>
          </a:p>
        </p:txBody>
      </p:sp>
      <p:sp>
        <p:nvSpPr>
          <p:cNvPr id="7173" name="Rectangle 5">
            <a:extLst>
              <a:ext uri="{FF2B5EF4-FFF2-40B4-BE49-F238E27FC236}">
                <a16:creationId xmlns:a16="http://schemas.microsoft.com/office/drawing/2014/main" id="{FDD819CD-ED50-CC84-8ABE-EA3D0A02058A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solidFill>
                  <a:schemeClr val="tx1"/>
                </a:solidFill>
                <a:effectLst/>
              </a:defRPr>
            </a:lvl1pPr>
          </a:lstStyle>
          <a:p>
            <a:endParaRPr lang="en-US" altLang="en-US"/>
          </a:p>
        </p:txBody>
      </p:sp>
      <p:sp>
        <p:nvSpPr>
          <p:cNvPr id="7174" name="Rectangle 6">
            <a:extLst>
              <a:ext uri="{FF2B5EF4-FFF2-40B4-BE49-F238E27FC236}">
                <a16:creationId xmlns:a16="http://schemas.microsoft.com/office/drawing/2014/main" id="{35198397-39AE-0635-AB6A-F6F2FDDD7650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solidFill>
                  <a:schemeClr val="tx1"/>
                </a:solidFill>
                <a:effectLst/>
              </a:defRPr>
            </a:lvl1pPr>
          </a:lstStyle>
          <a:p>
            <a:fld id="{33D8E9A2-EF6C-4920-BE22-B6D47A9347C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994499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75203933-A13A-B463-0ED1-0DEDC49DED3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D99647F0-8A62-EFA9-07DD-4E0AAEFF906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2625B8B7-98CA-483B-277C-A90F10B7A4BC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solidFill>
                  <a:schemeClr val="tx1"/>
                </a:solidFill>
                <a:effectLst/>
              </a:defRPr>
            </a:lvl1pPr>
          </a:lstStyle>
          <a:p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A8D231C3-CD13-C57D-7B78-D456BCDD8893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solidFill>
                  <a:schemeClr val="tx1"/>
                </a:solidFill>
                <a:effectLst/>
              </a:defRPr>
            </a:lvl1pPr>
          </a:lstStyle>
          <a:p>
            <a:endParaRPr lang="en-US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7C3AE3AC-EC92-9773-E42F-210453F9CF18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solidFill>
                  <a:schemeClr val="tx1"/>
                </a:solidFill>
                <a:effectLst/>
              </a:defRPr>
            </a:lvl1pPr>
          </a:lstStyle>
          <a:p>
            <a:fld id="{0356E166-8AF0-454B-8A0C-A6F83F87809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6645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>
            <a:extLst>
              <a:ext uri="{FF2B5EF4-FFF2-40B4-BE49-F238E27FC236}">
                <a16:creationId xmlns:a16="http://schemas.microsoft.com/office/drawing/2014/main" id="{A953A26B-B71E-E94D-0C08-E085BA7B0117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707886"/>
          </a:xfrm>
          <a:noFill/>
        </p:spPr>
        <p:txBody>
          <a:bodyPr>
            <a:spAutoFit/>
          </a:bodyPr>
          <a:lstStyle/>
          <a:p>
            <a:r>
              <a:rPr lang="en-US" altLang="en-US" sz="4000" b="1" dirty="0">
                <a:solidFill>
                  <a:schemeClr val="accent2"/>
                </a:solidFill>
              </a:rPr>
              <a:t>2 Peter 1:1-11</a:t>
            </a:r>
          </a:p>
        </p:txBody>
      </p:sp>
      <p:sp>
        <p:nvSpPr>
          <p:cNvPr id="8196" name="WordArt 4">
            <a:extLst>
              <a:ext uri="{FF2B5EF4-FFF2-40B4-BE49-F238E27FC236}">
                <a16:creationId xmlns:a16="http://schemas.microsoft.com/office/drawing/2014/main" id="{6144FC46-B903-7F4A-3518-D1A2E1E9B9D5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446472" y="2057400"/>
            <a:ext cx="8020050" cy="1371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600" b="1" i="0" u="none" strike="noStrike" kern="10" cap="none" spc="0" normalizeH="0" baseline="0" noProof="0" dirty="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0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80000"/>
                  </a:srgbClr>
                </a:outerShdw>
              </a:effectLst>
              <a:uLnTx/>
              <a:uFillTx/>
              <a:latin typeface="Arial Black" panose="020B0A04020102020204" pitchFamily="34" charset="0"/>
              <a:ea typeface="+mn-ea"/>
              <a:cs typeface="+mn-c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69DA737-C1B3-6F6D-57B0-768EDEDB66B8}"/>
              </a:ext>
            </a:extLst>
          </p:cNvPr>
          <p:cNvSpPr txBox="1"/>
          <p:nvPr/>
        </p:nvSpPr>
        <p:spPr>
          <a:xfrm>
            <a:off x="839777" y="1859340"/>
            <a:ext cx="7513621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kumimoji="0" lang="en-US" altLang="en-US" sz="4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What Makes A </a:t>
            </a:r>
            <a:br>
              <a:rPr kumimoji="0" lang="en-US" altLang="en-US" sz="4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</a:br>
            <a:r>
              <a:rPr kumimoji="0" lang="en-US" altLang="en-US" sz="4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Christian Strong?</a:t>
            </a:r>
            <a:endParaRPr lang="en-US" sz="24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A78C4DC6-1547-7F94-1A9C-A87372F8170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492195"/>
            <a:ext cx="8382000" cy="707886"/>
          </a:xfrm>
          <a:solidFill>
            <a:schemeClr val="accent1"/>
          </a:solidFill>
        </p:spPr>
        <p:txBody>
          <a:bodyPr>
            <a:spAutoFit/>
          </a:bodyPr>
          <a:lstStyle/>
          <a:p>
            <a:r>
              <a:rPr lang="en-US" altLang="en-US" sz="4000" i="1" dirty="0"/>
              <a:t>Add (supply) to your faith “</a:t>
            </a:r>
            <a:r>
              <a:rPr lang="en-US" altLang="en-US" sz="4000" b="1" i="1" dirty="0"/>
              <a:t>virtue</a:t>
            </a:r>
            <a:r>
              <a:rPr lang="en-US" altLang="en-US" sz="4000" i="1" dirty="0"/>
              <a:t>.”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A4085291-943D-B78E-AFE9-0609AAA8978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spAutoFit/>
          </a:bodyPr>
          <a:lstStyle/>
          <a:p>
            <a:pPr>
              <a:buFontTx/>
              <a:buNone/>
            </a:pPr>
            <a:r>
              <a:rPr lang="en-US" altLang="en-US" dirty="0"/>
              <a:t>Examples of virtue.</a:t>
            </a:r>
          </a:p>
          <a:p>
            <a:pPr marL="461963" indent="-461963">
              <a:buFontTx/>
              <a:buNone/>
            </a:pPr>
            <a:r>
              <a:rPr lang="en-US" altLang="en-US" dirty="0"/>
              <a:t>a. Joseph said “NO,” when tempted by Potiphar’s wife. </a:t>
            </a:r>
            <a:r>
              <a:rPr lang="en-US" altLang="en-US" b="1" dirty="0">
                <a:solidFill>
                  <a:schemeClr val="accent2"/>
                </a:solidFill>
              </a:rPr>
              <a:t>Genesis 39:7-9</a:t>
            </a:r>
          </a:p>
          <a:p>
            <a:pPr marL="461963" indent="-461963">
              <a:buFontTx/>
              <a:buNone/>
            </a:pPr>
            <a:r>
              <a:rPr lang="en-US" altLang="en-US" dirty="0"/>
              <a:t>b. Daniel. </a:t>
            </a:r>
            <a:r>
              <a:rPr lang="en-US" altLang="en-US" b="1" dirty="0">
                <a:solidFill>
                  <a:schemeClr val="accent2"/>
                </a:solidFill>
              </a:rPr>
              <a:t>Daniel 1:8; 6:10</a:t>
            </a:r>
          </a:p>
          <a:p>
            <a:pPr marL="461963" indent="-461963">
              <a:buFontTx/>
              <a:buNone/>
            </a:pPr>
            <a:r>
              <a:rPr lang="en-US" altLang="en-US" dirty="0"/>
              <a:t>c. Shadrach, Meshach, Abednego.</a:t>
            </a:r>
            <a:br>
              <a:rPr lang="en-US" altLang="en-US" dirty="0"/>
            </a:br>
            <a:r>
              <a:rPr lang="en-US" altLang="en-US" b="1" dirty="0">
                <a:solidFill>
                  <a:schemeClr val="accent2"/>
                </a:solidFill>
              </a:rPr>
              <a:t>Daniel 3:13-18</a:t>
            </a:r>
          </a:p>
          <a:p>
            <a:pPr marL="461963" indent="-461963">
              <a:buFontTx/>
              <a:buNone/>
            </a:pPr>
            <a:r>
              <a:rPr lang="en-US" altLang="en-US" dirty="0" err="1"/>
              <a:t>d.</a:t>
            </a:r>
            <a:r>
              <a:rPr lang="en-US" altLang="en-US" dirty="0"/>
              <a:t> Apostles. </a:t>
            </a:r>
            <a:r>
              <a:rPr lang="en-US" altLang="en-US" b="1" dirty="0">
                <a:solidFill>
                  <a:schemeClr val="accent2"/>
                </a:solidFill>
              </a:rPr>
              <a:t>Acts 4:19-20; 5:29</a:t>
            </a:r>
          </a:p>
          <a:p>
            <a:pPr marL="461963" indent="-461963">
              <a:buFontTx/>
              <a:buNone/>
            </a:pPr>
            <a:r>
              <a:rPr lang="en-US" altLang="en-US" dirty="0"/>
              <a:t>e. One Less Carrot.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CC09720A-ECCD-7B5B-0507-3462C1E4869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461417"/>
            <a:ext cx="8458200" cy="769441"/>
          </a:xfrm>
          <a:solidFill>
            <a:schemeClr val="accent1"/>
          </a:solidFill>
        </p:spPr>
        <p:txBody>
          <a:bodyPr>
            <a:spAutoFit/>
          </a:bodyPr>
          <a:lstStyle/>
          <a:p>
            <a:r>
              <a:rPr lang="en-US" altLang="en-US" i="1" dirty="0"/>
              <a:t>And in (your) virtue “</a:t>
            </a:r>
            <a:r>
              <a:rPr lang="en-US" altLang="en-US" b="1" i="1" dirty="0"/>
              <a:t>knowledge</a:t>
            </a:r>
            <a:r>
              <a:rPr lang="en-US" altLang="en-US" i="1" dirty="0"/>
              <a:t>”</a:t>
            </a:r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05D2AF1F-7052-361D-6D80-D1448DDBEF3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44076" y="1600200"/>
            <a:ext cx="8458200" cy="3736407"/>
          </a:xfrm>
        </p:spPr>
        <p:txBody>
          <a:bodyPr wrap="square">
            <a:spAutoFit/>
          </a:bodyPr>
          <a:lstStyle/>
          <a:p>
            <a:r>
              <a:rPr lang="en-US" altLang="en-US" dirty="0"/>
              <a:t> (Greek </a:t>
            </a:r>
            <a:r>
              <a:rPr lang="en-US" altLang="en-US" i="1" dirty="0"/>
              <a:t>gnosis</a:t>
            </a:r>
            <a:r>
              <a:rPr lang="en-US" altLang="en-US" dirty="0"/>
              <a:t>) – moral wisdom, such as is seen in right living, </a:t>
            </a:r>
            <a:r>
              <a:rPr lang="en-US" altLang="en-US" b="1" dirty="0">
                <a:solidFill>
                  <a:schemeClr val="accent2"/>
                </a:solidFill>
              </a:rPr>
              <a:t>2 Peter 1:5</a:t>
            </a:r>
            <a:r>
              <a:rPr lang="en-US" altLang="en-US" dirty="0"/>
              <a:t>; Spoken of practical knowledge, discretion, prudence.</a:t>
            </a:r>
          </a:p>
          <a:p>
            <a:pPr>
              <a:buFontTx/>
              <a:buNone/>
            </a:pPr>
            <a:r>
              <a:rPr lang="en-US" altLang="en-US" dirty="0"/>
              <a:t> </a:t>
            </a:r>
          </a:p>
          <a:p>
            <a:r>
              <a:rPr lang="en-US" altLang="en-US" dirty="0"/>
              <a:t>We must grow in knowledge</a:t>
            </a:r>
            <a:r>
              <a:rPr lang="en-US" altLang="en-US" dirty="0">
                <a:solidFill>
                  <a:schemeClr val="accent2"/>
                </a:solidFill>
              </a:rPr>
              <a:t>.</a:t>
            </a:r>
            <a:br>
              <a:rPr lang="en-US" altLang="en-US" dirty="0">
                <a:solidFill>
                  <a:schemeClr val="accent2"/>
                </a:solidFill>
              </a:rPr>
            </a:br>
            <a:r>
              <a:rPr lang="en-US" altLang="en-US" b="1" dirty="0">
                <a:solidFill>
                  <a:schemeClr val="accent2"/>
                </a:solidFill>
              </a:rPr>
              <a:t>Philippians 1:9-11; Colossians 1:9-10;</a:t>
            </a:r>
            <a:br>
              <a:rPr lang="en-US" altLang="en-US" b="1" dirty="0">
                <a:solidFill>
                  <a:schemeClr val="accent2"/>
                </a:solidFill>
              </a:rPr>
            </a:br>
            <a:r>
              <a:rPr lang="en-US" altLang="en-US" b="1" dirty="0">
                <a:solidFill>
                  <a:schemeClr val="accent2"/>
                </a:solidFill>
              </a:rPr>
              <a:t>2 Peter 3:18; cf. Hosea 4:6; Hebrews 5:12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E6248537-F582-68EC-8266-D6D9FC756AE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461417"/>
            <a:ext cx="8458200" cy="769441"/>
          </a:xfrm>
          <a:solidFill>
            <a:schemeClr val="accent1"/>
          </a:solidFill>
        </p:spPr>
        <p:txBody>
          <a:bodyPr>
            <a:spAutoFit/>
          </a:bodyPr>
          <a:lstStyle/>
          <a:p>
            <a:r>
              <a:rPr lang="en-US" altLang="en-US" i="1" dirty="0"/>
              <a:t>And in (your) virtue “</a:t>
            </a:r>
            <a:r>
              <a:rPr lang="en-US" altLang="en-US" b="1" i="1" dirty="0"/>
              <a:t>knowledge</a:t>
            </a:r>
            <a:r>
              <a:rPr lang="en-US" altLang="en-US" i="1" dirty="0"/>
              <a:t>”</a:t>
            </a:r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E29E0F2D-1585-6892-826A-0842B7C6A4F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60578" y="1505930"/>
            <a:ext cx="8458200" cy="5257800"/>
          </a:xfrm>
        </p:spPr>
        <p:txBody>
          <a:bodyPr>
            <a:spAutoFit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en-US" altLang="en-US" dirty="0"/>
              <a:t>Areas in which we are to supply knowledge: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Self –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If you don’t know where you are, it is impossible to know where you are going.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One knows himself by looking into the mirror of God’s word. </a:t>
            </a:r>
            <a:r>
              <a:rPr lang="en-US" altLang="en-US" b="1" dirty="0">
                <a:solidFill>
                  <a:schemeClr val="accent2"/>
                </a:solidFill>
              </a:rPr>
              <a:t>James 1:23-25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God –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To know God is to love Him. </a:t>
            </a:r>
            <a:r>
              <a:rPr lang="en-US" altLang="en-US" b="1" dirty="0">
                <a:solidFill>
                  <a:schemeClr val="accent2"/>
                </a:solidFill>
              </a:rPr>
              <a:t>1 John 4:7-8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To know God is to obey Him. </a:t>
            </a:r>
            <a:r>
              <a:rPr lang="en-US" altLang="en-US" b="1" dirty="0">
                <a:solidFill>
                  <a:schemeClr val="accent2"/>
                </a:solidFill>
              </a:rPr>
              <a:t>1 John 2:2-3</a:t>
            </a:r>
            <a:r>
              <a:rPr lang="en-US" altLang="en-US" b="1" dirty="0"/>
              <a:t> </a:t>
            </a:r>
            <a:r>
              <a:rPr lang="en-US" altLang="en-US" dirty="0"/>
              <a:t>The Christian who continues in sin does not know God. </a:t>
            </a:r>
            <a:r>
              <a:rPr lang="en-US" altLang="en-US" b="1" dirty="0">
                <a:solidFill>
                  <a:schemeClr val="accent2"/>
                </a:solidFill>
              </a:rPr>
              <a:t>1 John 3:6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" dur="500"/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4" dur="500"/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585BC01B-98A9-300B-6CC4-8EAE28BADCF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433137"/>
            <a:ext cx="8458200" cy="769441"/>
          </a:xfrm>
          <a:solidFill>
            <a:schemeClr val="accent1"/>
          </a:solidFill>
        </p:spPr>
        <p:txBody>
          <a:bodyPr>
            <a:spAutoFit/>
          </a:bodyPr>
          <a:lstStyle/>
          <a:p>
            <a:r>
              <a:rPr lang="en-US" altLang="en-US" i="1" dirty="0"/>
              <a:t>And in (your) virtue “</a:t>
            </a:r>
            <a:r>
              <a:rPr lang="en-US" altLang="en-US" b="1" i="1" dirty="0"/>
              <a:t>knowledge</a:t>
            </a:r>
            <a:r>
              <a:rPr lang="en-US" altLang="en-US" i="1" dirty="0"/>
              <a:t>”</a:t>
            </a:r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286AC7D5-1D66-6F6A-8E4D-75E8E705D8E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1524" y="1571920"/>
            <a:ext cx="8743365" cy="2751522"/>
          </a:xfrm>
        </p:spPr>
        <p:txBody>
          <a:bodyPr wrap="square">
            <a:spAutoFit/>
          </a:bodyPr>
          <a:lstStyle/>
          <a:p>
            <a:pPr>
              <a:buFontTx/>
              <a:buNone/>
            </a:pPr>
            <a:r>
              <a:rPr lang="en-US" altLang="en-US" dirty="0"/>
              <a:t>How does one supply knowledge?</a:t>
            </a:r>
          </a:p>
          <a:p>
            <a:r>
              <a:rPr lang="en-US" altLang="en-US" dirty="0"/>
              <a:t>Study! </a:t>
            </a:r>
            <a:r>
              <a:rPr lang="en-US" altLang="en-US" b="1" dirty="0">
                <a:solidFill>
                  <a:schemeClr val="accent2"/>
                </a:solidFill>
              </a:rPr>
              <a:t>Psalms 119:104; 1:2; 2 Timothy 2:15</a:t>
            </a:r>
          </a:p>
          <a:p>
            <a:r>
              <a:rPr lang="en-US" altLang="en-US" dirty="0"/>
              <a:t>Understanding! </a:t>
            </a:r>
            <a:r>
              <a:rPr lang="en-US" altLang="en-US" b="1" dirty="0">
                <a:solidFill>
                  <a:schemeClr val="accent2"/>
                </a:solidFill>
              </a:rPr>
              <a:t>Ephesians 3:3-4</a:t>
            </a:r>
            <a:r>
              <a:rPr lang="en-US" altLang="en-US" b="1" dirty="0"/>
              <a:t> </a:t>
            </a:r>
            <a:r>
              <a:rPr lang="en-US" altLang="en-US" dirty="0"/>
              <a:t>Required to know when/how to exert moral courage! </a:t>
            </a:r>
            <a:r>
              <a:rPr lang="en-US" altLang="en-US" b="1" dirty="0">
                <a:solidFill>
                  <a:schemeClr val="accent2"/>
                </a:solidFill>
              </a:rPr>
              <a:t>Ephesians 5:15-17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9BFF559B-883C-D5DD-699C-63D430C3D14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13122" y="492195"/>
            <a:ext cx="8955464" cy="707886"/>
          </a:xfrm>
          <a:solidFill>
            <a:schemeClr val="accent1"/>
          </a:solidFill>
        </p:spPr>
        <p:txBody>
          <a:bodyPr wrap="square">
            <a:spAutoFit/>
          </a:bodyPr>
          <a:lstStyle/>
          <a:p>
            <a:r>
              <a:rPr lang="en-US" altLang="en-US" sz="4000" i="1" dirty="0"/>
              <a:t>And in (your) knowledge</a:t>
            </a:r>
            <a:r>
              <a:rPr lang="en-US" altLang="en-US" sz="4000" b="1" i="1" dirty="0"/>
              <a:t> </a:t>
            </a:r>
            <a:r>
              <a:rPr lang="en-US" altLang="en-US" sz="4000" i="1" dirty="0"/>
              <a:t>“</a:t>
            </a:r>
            <a:r>
              <a:rPr lang="en-US" altLang="en-US" sz="4000" b="1" i="1" dirty="0"/>
              <a:t>self-control</a:t>
            </a:r>
            <a:r>
              <a:rPr lang="en-US" altLang="en-US" sz="4000" i="1" dirty="0"/>
              <a:t>”</a:t>
            </a:r>
            <a:endParaRPr lang="en-US" altLang="en-US" sz="4000" dirty="0"/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7BACF59D-D0C6-DAAD-8D4F-F66CB43AAA2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8600" y="1600200"/>
            <a:ext cx="8686800" cy="4721292"/>
          </a:xfrm>
        </p:spPr>
        <p:txBody>
          <a:bodyPr>
            <a:spAutoFit/>
          </a:bodyPr>
          <a:lstStyle/>
          <a:p>
            <a:r>
              <a:rPr lang="en-US" altLang="en-US" dirty="0"/>
              <a:t>(Temperance KJV) (Greek </a:t>
            </a:r>
            <a:r>
              <a:rPr lang="en-US" altLang="en-US" i="1" dirty="0" err="1"/>
              <a:t>engkrateia</a:t>
            </a:r>
            <a:r>
              <a:rPr lang="en-US" altLang="en-US" dirty="0"/>
              <a:t>) – the virtue of one who masters his desires and passions, especially his sensual appetites): </a:t>
            </a:r>
            <a:r>
              <a:rPr lang="en-US" altLang="en-US" b="1" dirty="0">
                <a:solidFill>
                  <a:schemeClr val="accent2"/>
                </a:solidFill>
              </a:rPr>
              <a:t>Acts 24:25; Galatians 5:22-23 (22); </a:t>
            </a:r>
            <a:br>
              <a:rPr lang="en-US" altLang="en-US" b="1" dirty="0">
                <a:solidFill>
                  <a:schemeClr val="accent2"/>
                </a:solidFill>
              </a:rPr>
            </a:br>
            <a:r>
              <a:rPr lang="en-US" altLang="en-US" b="1" dirty="0">
                <a:solidFill>
                  <a:schemeClr val="accent2"/>
                </a:solidFill>
              </a:rPr>
              <a:t>2 Peter 1:6.</a:t>
            </a:r>
          </a:p>
          <a:p>
            <a:r>
              <a:rPr lang="en-US" altLang="en-US" dirty="0"/>
              <a:t>The good athlete must practice self-control. cf. Paul. </a:t>
            </a:r>
            <a:r>
              <a:rPr lang="en-US" altLang="en-US" b="1" dirty="0">
                <a:solidFill>
                  <a:schemeClr val="accent2"/>
                </a:solidFill>
              </a:rPr>
              <a:t>1 Corinthians 9:25-27</a:t>
            </a:r>
            <a:endParaRPr lang="en-US" altLang="en-US" b="1" dirty="0"/>
          </a:p>
          <a:p>
            <a:r>
              <a:rPr lang="en-US" altLang="en-US" dirty="0"/>
              <a:t>Needed when we are tempted.</a:t>
            </a:r>
            <a:br>
              <a:rPr lang="en-US" altLang="en-US" dirty="0"/>
            </a:br>
            <a:r>
              <a:rPr lang="en-US" altLang="en-US" b="1" dirty="0">
                <a:solidFill>
                  <a:schemeClr val="accent2"/>
                </a:solidFill>
              </a:rPr>
              <a:t>James 1:13-15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FA8B7A4A-3B9A-EC2D-CB4E-40AA4673CEA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84419"/>
            <a:ext cx="8229600" cy="1323439"/>
          </a:xfrm>
          <a:solidFill>
            <a:schemeClr val="accent1"/>
          </a:solidFill>
        </p:spPr>
        <p:txBody>
          <a:bodyPr>
            <a:spAutoFit/>
          </a:bodyPr>
          <a:lstStyle/>
          <a:p>
            <a:r>
              <a:rPr lang="en-US" altLang="en-US" sz="4000" i="1" dirty="0"/>
              <a:t>And in (your) self-control “</a:t>
            </a:r>
            <a:r>
              <a:rPr lang="en-US" altLang="en-US" sz="4000" b="1" i="1" dirty="0"/>
              <a:t>patience</a:t>
            </a:r>
            <a:r>
              <a:rPr lang="en-US" altLang="en-US" sz="4000" i="1" dirty="0"/>
              <a:t>”</a:t>
            </a:r>
            <a:endParaRPr lang="en-US" altLang="en-US" sz="4000" dirty="0"/>
          </a:p>
        </p:txBody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1A5BB589-9CA0-0FE1-EBCA-2C3A99EF1F7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22547" y="1468222"/>
            <a:ext cx="8917757" cy="5410712"/>
          </a:xfr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en-US" altLang="en-US" dirty="0"/>
              <a:t>(Greek </a:t>
            </a:r>
            <a:r>
              <a:rPr lang="en-US" altLang="en-US" i="1" dirty="0" err="1"/>
              <a:t>hupomenoo</a:t>
            </a:r>
            <a:r>
              <a:rPr lang="en-US" altLang="en-US" dirty="0"/>
              <a:t>) – is associated with hope </a:t>
            </a:r>
            <a:r>
              <a:rPr lang="en-US" altLang="en-US" b="1" dirty="0">
                <a:solidFill>
                  <a:schemeClr val="accent2"/>
                </a:solidFill>
              </a:rPr>
              <a:t>(1 Thessalonians 1:3; Romans 8:24-25)</a:t>
            </a:r>
            <a:r>
              <a:rPr lang="en-US" altLang="en-US" dirty="0"/>
              <a:t> and refers to that quality of character which does not allow one to surrender to circumstances or succumb under trial.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Thayer defines it as: (1.) steadfastness, constancy, endurance </a:t>
            </a:r>
            <a:r>
              <a:rPr lang="en-US" altLang="en-US" b="1" dirty="0">
                <a:solidFill>
                  <a:schemeClr val="accent2"/>
                </a:solidFill>
              </a:rPr>
              <a:t>James 5:11</a:t>
            </a:r>
            <a:r>
              <a:rPr lang="en-US" altLang="en-US" b="1" dirty="0"/>
              <a:t> </a:t>
            </a:r>
            <a:r>
              <a:rPr lang="en-US" altLang="en-US" dirty="0"/>
              <a:t>(2.) a patient, steadfast waiting for; (3.) a patient enduring, sustaining: </a:t>
            </a:r>
            <a:r>
              <a:rPr lang="en-US" altLang="en-US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 Corinthians 1:6</a:t>
            </a:r>
            <a:endParaRPr lang="en-US" altLang="en-US" dirty="0"/>
          </a:p>
          <a:p>
            <a:pPr>
              <a:lnSpc>
                <a:spcPct val="90000"/>
              </a:lnSpc>
            </a:pPr>
            <a:r>
              <a:rPr lang="en-US" altLang="en-US" sz="4000" b="1" dirty="0">
                <a:solidFill>
                  <a:schemeClr val="accent2"/>
                </a:solidFill>
              </a:rPr>
              <a:t>cf. Hebrews 10:32-36;</a:t>
            </a:r>
            <a:br>
              <a:rPr lang="en-US" altLang="en-US" sz="4000" b="1" dirty="0">
                <a:solidFill>
                  <a:schemeClr val="accent2"/>
                </a:solidFill>
              </a:rPr>
            </a:br>
            <a:r>
              <a:rPr lang="en-US" altLang="en-US" sz="4000" b="1" dirty="0">
                <a:solidFill>
                  <a:schemeClr val="accent2"/>
                </a:solidFill>
              </a:rPr>
              <a:t>Isaiah 40:27ff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21033AB7-F6FF-C84A-C80D-1AE605072D9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492195"/>
            <a:ext cx="8229600" cy="707886"/>
          </a:xfrm>
          <a:solidFill>
            <a:schemeClr val="accent1"/>
          </a:solidFill>
        </p:spPr>
        <p:txBody>
          <a:bodyPr>
            <a:spAutoFit/>
          </a:bodyPr>
          <a:lstStyle/>
          <a:p>
            <a:r>
              <a:rPr lang="en-US" altLang="en-US" sz="4000" i="1" dirty="0"/>
              <a:t>And in (your) patience “</a:t>
            </a:r>
            <a:r>
              <a:rPr lang="en-US" altLang="en-US" sz="4000" b="1" i="1" dirty="0"/>
              <a:t>godliness</a:t>
            </a:r>
            <a:r>
              <a:rPr lang="en-US" altLang="en-US" sz="4000" i="1" dirty="0"/>
              <a:t>”</a:t>
            </a:r>
            <a:endParaRPr lang="en-US" altLang="en-US" sz="4000" dirty="0"/>
          </a:p>
        </p:txBody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6008ACD1-1F74-EEBC-3D9E-A6597644B5C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44075" y="1600200"/>
            <a:ext cx="8507691" cy="3588675"/>
          </a:xfrm>
        </p:spPr>
        <p:txBody>
          <a:bodyPr wrap="square">
            <a:spAutoFit/>
          </a:bodyPr>
          <a:lstStyle/>
          <a:p>
            <a:r>
              <a:rPr lang="en-US" altLang="en-US" dirty="0"/>
              <a:t>(Greek </a:t>
            </a:r>
            <a:r>
              <a:rPr lang="en-US" altLang="en-US" i="1" dirty="0" err="1"/>
              <a:t>eusebeia</a:t>
            </a:r>
            <a:r>
              <a:rPr lang="en-US" altLang="en-US" dirty="0"/>
              <a:t>) The word means “reverence, respect piety toward God, godliness: </a:t>
            </a:r>
            <a:r>
              <a:rPr lang="en-US" altLang="en-US" b="1" dirty="0">
                <a:solidFill>
                  <a:schemeClr val="accent2"/>
                </a:solidFill>
              </a:rPr>
              <a:t>Acts 3:12</a:t>
            </a:r>
            <a:r>
              <a:rPr lang="en-US" altLang="en-US" dirty="0"/>
              <a:t>.” </a:t>
            </a:r>
            <a:r>
              <a:rPr lang="en-US" altLang="en-US" sz="2400" dirty="0"/>
              <a:t>(Thayer)</a:t>
            </a:r>
          </a:p>
          <a:p>
            <a:pPr marL="0" indent="0">
              <a:buNone/>
            </a:pPr>
            <a:endParaRPr lang="en-US" altLang="en-US" sz="2400" dirty="0"/>
          </a:p>
          <a:p>
            <a:r>
              <a:rPr lang="en-US" altLang="en-US" dirty="0"/>
              <a:t>Godliness is the practical side of religion … it is profitable for all things.</a:t>
            </a:r>
            <a:br>
              <a:rPr lang="en-US" altLang="en-US" dirty="0"/>
            </a:br>
            <a:r>
              <a:rPr lang="en-US" altLang="en-US" b="1" dirty="0">
                <a:solidFill>
                  <a:schemeClr val="accent2"/>
                </a:solidFill>
              </a:rPr>
              <a:t>1 Timothy 4:7-8; cf. Ecclesiastes 12:13-14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id="{74EA0C7F-FFF7-F7A4-A2BC-47BA436AF34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84419"/>
            <a:ext cx="8229600" cy="1323439"/>
          </a:xfrm>
          <a:solidFill>
            <a:schemeClr val="accent1"/>
          </a:solidFill>
        </p:spPr>
        <p:txBody>
          <a:bodyPr>
            <a:spAutoFit/>
          </a:bodyPr>
          <a:lstStyle/>
          <a:p>
            <a:r>
              <a:rPr lang="en-US" altLang="en-US" sz="4000" i="1" dirty="0"/>
              <a:t>And in (your) godliness “</a:t>
            </a:r>
            <a:r>
              <a:rPr lang="en-US" altLang="en-US" sz="4000" b="1" i="1" dirty="0"/>
              <a:t>brotherly kindness</a:t>
            </a:r>
            <a:r>
              <a:rPr lang="en-US" altLang="en-US" sz="4000" i="1" dirty="0"/>
              <a:t>”</a:t>
            </a:r>
          </a:p>
        </p:txBody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86C1113E-D238-F21B-C312-9CB0C99B84C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04800" y="1571919"/>
            <a:ext cx="8534400" cy="5257800"/>
          </a:xfrm>
        </p:spPr>
        <p:txBody>
          <a:bodyPr>
            <a:spAutoFit/>
          </a:bodyPr>
          <a:lstStyle/>
          <a:p>
            <a:pPr>
              <a:lnSpc>
                <a:spcPct val="90000"/>
              </a:lnSpc>
            </a:pPr>
            <a:r>
              <a:rPr lang="en-US" altLang="en-US" dirty="0"/>
              <a:t>(Greek </a:t>
            </a:r>
            <a:r>
              <a:rPr lang="en-US" altLang="en-US" i="1" dirty="0" err="1"/>
              <a:t>philadelphía</a:t>
            </a:r>
            <a:r>
              <a:rPr lang="en-US" altLang="en-US" dirty="0"/>
              <a:t>), one who loves his brother. Brotherly love. In the NT, used of the love of Christians one to another, brotherly love out of a common spiritual life. </a:t>
            </a:r>
            <a:r>
              <a:rPr lang="en-US" altLang="en-US" b="1" u="sng" dirty="0">
                <a:solidFill>
                  <a:schemeClr val="accent2"/>
                </a:solidFill>
              </a:rPr>
              <a:t>Romans 12:10</a:t>
            </a:r>
            <a:r>
              <a:rPr lang="en-US" altLang="en-US" b="1" dirty="0">
                <a:solidFill>
                  <a:schemeClr val="accent2"/>
                </a:solidFill>
              </a:rPr>
              <a:t>; 1 Thessalonians 4:9; Hebrews 13:1; 1 Peter 1:22; 2 Peter 1:7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It is founded upon “sense and emotion” … the kind of love one has for his brother and friend. </a:t>
            </a:r>
            <a:r>
              <a:rPr lang="en-US" altLang="en-US" b="1" dirty="0">
                <a:solidFill>
                  <a:schemeClr val="accent2"/>
                </a:solidFill>
              </a:rPr>
              <a:t>cf. John 21:15-17</a:t>
            </a:r>
            <a:endParaRPr lang="en-US" altLang="en-US" b="1" dirty="0"/>
          </a:p>
          <a:p>
            <a:pPr>
              <a:lnSpc>
                <a:spcPct val="90000"/>
              </a:lnSpc>
            </a:pPr>
            <a:r>
              <a:rPr lang="en-US" altLang="en-US" dirty="0"/>
              <a:t>Becomes proof of our love for God.</a:t>
            </a:r>
            <a:br>
              <a:rPr lang="en-US" altLang="en-US" dirty="0"/>
            </a:br>
            <a:r>
              <a:rPr lang="en-US" altLang="en-US" b="1" dirty="0">
                <a:solidFill>
                  <a:schemeClr val="accent2"/>
                </a:solidFill>
              </a:rPr>
              <a:t>1 John 4:20-5:1; cf. Galatians 6:1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id="{B39C7402-3242-E96F-FCED-BF96E159C5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84419"/>
            <a:ext cx="8229600" cy="1323439"/>
          </a:xfrm>
          <a:solidFill>
            <a:schemeClr val="accent1"/>
          </a:solidFill>
        </p:spPr>
        <p:txBody>
          <a:bodyPr>
            <a:spAutoFit/>
          </a:bodyPr>
          <a:lstStyle/>
          <a:p>
            <a:r>
              <a:rPr lang="en-US" altLang="en-US" sz="4000" i="1" dirty="0"/>
              <a:t>And in (your) brotherly kindness “</a:t>
            </a:r>
            <a:r>
              <a:rPr lang="en-US" altLang="en-US" sz="4000" b="1" i="1" dirty="0"/>
              <a:t>love</a:t>
            </a:r>
            <a:r>
              <a:rPr lang="en-US" altLang="en-US" sz="4000" i="1" dirty="0"/>
              <a:t>”</a:t>
            </a:r>
            <a:endParaRPr lang="en-US" altLang="en-US" sz="4000" dirty="0"/>
          </a:p>
        </p:txBody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3856513D-43B6-2562-86FA-E9D6BA285F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2160591"/>
          </a:xfrm>
        </p:spPr>
        <p:txBody>
          <a:bodyPr>
            <a:spAutoFit/>
          </a:bodyPr>
          <a:lstStyle/>
          <a:p>
            <a:r>
              <a:rPr lang="en-US" altLang="en-US" dirty="0"/>
              <a:t>(Greek </a:t>
            </a:r>
            <a:r>
              <a:rPr lang="en-US" altLang="en-US" i="1" dirty="0" err="1"/>
              <a:t>agápe</a:t>
            </a:r>
            <a:r>
              <a:rPr lang="en-US" altLang="en-US" dirty="0"/>
              <a:t>), Love, affectionate regard, goodwill, benevolence.</a:t>
            </a:r>
          </a:p>
          <a:p>
            <a:r>
              <a:rPr lang="en-US" altLang="en-US" dirty="0"/>
              <a:t>“Unconquerable benevolence, undefeatable goodwill” (Barclay).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>
            <a:extLst>
              <a:ext uri="{FF2B5EF4-FFF2-40B4-BE49-F238E27FC236}">
                <a16:creationId xmlns:a16="http://schemas.microsoft.com/office/drawing/2014/main" id="{CA5C4459-E7A0-0A3A-4841-99ECF80B976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84419"/>
            <a:ext cx="8229600" cy="1323439"/>
          </a:xfrm>
          <a:solidFill>
            <a:schemeClr val="accent1"/>
          </a:solidFill>
        </p:spPr>
        <p:txBody>
          <a:bodyPr>
            <a:spAutoFit/>
          </a:bodyPr>
          <a:lstStyle/>
          <a:p>
            <a:r>
              <a:rPr lang="en-US" altLang="en-US" sz="4000" i="1" dirty="0"/>
              <a:t>And in (your) brotherly kindness “</a:t>
            </a:r>
            <a:r>
              <a:rPr lang="en-US" altLang="en-US" sz="4000" b="1" i="1" dirty="0"/>
              <a:t>love</a:t>
            </a:r>
            <a:r>
              <a:rPr lang="en-US" altLang="en-US" sz="4000" i="1" dirty="0"/>
              <a:t>”</a:t>
            </a:r>
            <a:endParaRPr lang="en-US" altLang="en-US" sz="4000" dirty="0"/>
          </a:p>
        </p:txBody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6D6C04A0-A4E5-633A-CA24-F45AB187404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15476" y="1600200"/>
            <a:ext cx="8915400" cy="5213735"/>
          </a:xfrm>
        </p:spPr>
        <p:txBody>
          <a:bodyPr>
            <a:spAutoFit/>
          </a:bodyPr>
          <a:lstStyle/>
          <a:p>
            <a:r>
              <a:rPr lang="en-US" altLang="en-US" dirty="0"/>
              <a:t>A deliberate desire (with corresponding action) for the greatest good of its object</a:t>
            </a:r>
            <a:br>
              <a:rPr lang="en-US" altLang="en-US" dirty="0"/>
            </a:br>
            <a:r>
              <a:rPr lang="en-US" altLang="en-US" b="1" dirty="0">
                <a:solidFill>
                  <a:schemeClr val="accent2"/>
                </a:solidFill>
              </a:rPr>
              <a:t>(Matthew 5:43-48). cf. 1 John 4:7-11;</a:t>
            </a:r>
            <a:br>
              <a:rPr lang="en-US" altLang="en-US" b="1" dirty="0">
                <a:solidFill>
                  <a:schemeClr val="accent2"/>
                </a:solidFill>
              </a:rPr>
            </a:br>
            <a:r>
              <a:rPr lang="en-US" altLang="en-US" b="1" dirty="0">
                <a:solidFill>
                  <a:schemeClr val="accent2"/>
                </a:solidFill>
              </a:rPr>
              <a:t>3:17-18</a:t>
            </a:r>
            <a:r>
              <a:rPr lang="en-US" altLang="en-US" b="1" dirty="0">
                <a:solidFill>
                  <a:srgbClr val="FFFF99"/>
                </a:solidFill>
              </a:rPr>
              <a:t> </a:t>
            </a:r>
            <a:r>
              <a:rPr lang="en-US" altLang="en-US" dirty="0"/>
              <a:t>It is: </a:t>
            </a:r>
            <a:r>
              <a:rPr lang="en-US" altLang="en-US" u="sng" dirty="0"/>
              <a:t>Caring enough to sacrifice for what is best</a:t>
            </a:r>
            <a:r>
              <a:rPr lang="en-US" altLang="en-US" dirty="0"/>
              <a:t>!</a:t>
            </a:r>
            <a:endParaRPr lang="en-US" altLang="en-US" dirty="0">
              <a:solidFill>
                <a:srgbClr val="FFFF99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r>
              <a:rPr lang="en-US" altLang="en-US" b="1" dirty="0">
                <a:solidFill>
                  <a:schemeClr val="accent2"/>
                </a:solidFill>
              </a:rPr>
              <a:t>1 Corinthians 13:1-8a, 13</a:t>
            </a:r>
            <a:r>
              <a:rPr lang="en-US" altLang="en-US" b="1" dirty="0"/>
              <a:t> </a:t>
            </a:r>
            <a:r>
              <a:rPr lang="en-US" altLang="en-US" dirty="0"/>
              <a:t>– Love must motivate our actions, define our character and permanently abide in our lives!</a:t>
            </a:r>
          </a:p>
          <a:p>
            <a:r>
              <a:rPr lang="en-US" altLang="en-US" dirty="0"/>
              <a:t>Capstone of all other spiritual qualities, love is found in all of them! </a:t>
            </a:r>
            <a:r>
              <a:rPr lang="en-US" altLang="en-US" b="1" dirty="0">
                <a:solidFill>
                  <a:schemeClr val="accent2"/>
                </a:solidFill>
              </a:rPr>
              <a:t>Matthew 22:37-38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C8506D67-77D6-116E-AE13-A18B4A98F07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492195"/>
            <a:ext cx="8229600" cy="707886"/>
          </a:xfrm>
          <a:solidFill>
            <a:schemeClr val="accent1"/>
          </a:solidFill>
        </p:spPr>
        <p:txBody>
          <a:bodyPr>
            <a:spAutoFit/>
          </a:bodyPr>
          <a:lstStyle/>
          <a:p>
            <a:r>
              <a:rPr lang="en-US" altLang="en-US" sz="4000" b="1" dirty="0"/>
              <a:t>What Makes A Christian Strong?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07BB30F3-9370-354C-507E-2F1E8173CE8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3736407"/>
          </a:xfrm>
        </p:spPr>
        <p:txBody>
          <a:bodyPr>
            <a:spAutoFit/>
          </a:bodyPr>
          <a:lstStyle/>
          <a:p>
            <a:r>
              <a:rPr lang="en-US" altLang="en-US" dirty="0"/>
              <a:t>It is evident that becoming strong as a Christian is a necessary duty. </a:t>
            </a:r>
            <a:r>
              <a:rPr lang="en-US" altLang="en-US" b="1" dirty="0">
                <a:solidFill>
                  <a:srgbClr val="0070C0"/>
                </a:solidFill>
              </a:rPr>
              <a:t>1 Peter 2:2; Ephesians 4:14-15; 1 Corinthians 16:13; Ephesians 6:10-17</a:t>
            </a:r>
          </a:p>
          <a:p>
            <a:r>
              <a:rPr lang="en-US" altLang="en-US" dirty="0"/>
              <a:t>God wants His children to grow closer in our relationship to Him. </a:t>
            </a:r>
            <a:r>
              <a:rPr lang="en-US" altLang="en-US" b="1" dirty="0">
                <a:solidFill>
                  <a:srgbClr val="0070C0"/>
                </a:solidFill>
              </a:rPr>
              <a:t>cf. James 4:7-8</a:t>
            </a:r>
          </a:p>
          <a:p>
            <a:r>
              <a:rPr lang="en-US" altLang="en-US" dirty="0"/>
              <a:t>Strength needed … </a:t>
            </a:r>
            <a:r>
              <a:rPr lang="en-US" altLang="en-US" b="1" dirty="0">
                <a:solidFill>
                  <a:srgbClr val="0070C0"/>
                </a:solidFill>
              </a:rPr>
              <a:t>Overview of 2 Peter.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>
            <a:extLst>
              <a:ext uri="{FF2B5EF4-FFF2-40B4-BE49-F238E27FC236}">
                <a16:creationId xmlns:a16="http://schemas.microsoft.com/office/drawing/2014/main" id="{EB2BC9A8-796A-6BEF-880E-ED0BA4B7A5F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461417"/>
            <a:ext cx="8229600" cy="769441"/>
          </a:xfrm>
          <a:solidFill>
            <a:schemeClr val="accent1"/>
          </a:solidFill>
        </p:spPr>
        <p:txBody>
          <a:bodyPr>
            <a:spAutoFit/>
          </a:bodyPr>
          <a:lstStyle/>
          <a:p>
            <a:r>
              <a:rPr lang="en-US" altLang="en-US" b="1" dirty="0"/>
              <a:t>Why Must We Be Strong?</a:t>
            </a:r>
          </a:p>
        </p:txBody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4164F349-5DA1-2D84-1498-659F153E6FF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1569660"/>
          </a:xfrm>
        </p:spPr>
        <p:txBody>
          <a:bodyPr>
            <a:spAutoFit/>
          </a:bodyPr>
          <a:lstStyle/>
          <a:p>
            <a:r>
              <a:rPr lang="en-US" altLang="en-US" dirty="0"/>
              <a:t>Failure to be strong results in spiritual short-sightedness.</a:t>
            </a:r>
            <a:r>
              <a:rPr lang="en-US" alt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altLang="en-US" b="1" dirty="0">
                <a:solidFill>
                  <a:schemeClr val="accent2"/>
                </a:solidFill>
              </a:rPr>
              <a:t>2 Peter 1:8-9;</a:t>
            </a:r>
            <a:br>
              <a:rPr lang="en-US" altLang="en-US" b="1" dirty="0">
                <a:solidFill>
                  <a:schemeClr val="accent2"/>
                </a:solidFill>
              </a:rPr>
            </a:br>
            <a:r>
              <a:rPr lang="en-US" altLang="en-US" b="1" dirty="0">
                <a:solidFill>
                  <a:schemeClr val="accent2"/>
                </a:solidFill>
              </a:rPr>
              <a:t>cf. Romans 8:29; Colossians 3:5-11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4E37AD97-92FB-0C61-0269-DAB2E8C514E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461417"/>
            <a:ext cx="8229600" cy="769441"/>
          </a:xfrm>
          <a:solidFill>
            <a:schemeClr val="accent1"/>
          </a:solidFill>
        </p:spPr>
        <p:txBody>
          <a:bodyPr>
            <a:spAutoFit/>
          </a:bodyPr>
          <a:lstStyle/>
          <a:p>
            <a:r>
              <a:rPr lang="en-US" altLang="en-US" b="1" dirty="0"/>
              <a:t>Why Must We Be Strong?</a:t>
            </a:r>
          </a:p>
        </p:txBody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id="{07432C4A-8E24-04DA-D2B4-76990511163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3834896"/>
          </a:xfrm>
        </p:spPr>
        <p:txBody>
          <a:bodyPr>
            <a:spAutoFit/>
          </a:bodyPr>
          <a:lstStyle/>
          <a:p>
            <a:r>
              <a:rPr lang="en-US" altLang="en-US" dirty="0"/>
              <a:t>Being strong means we shall never stumble. </a:t>
            </a:r>
            <a:r>
              <a:rPr lang="en-US" altLang="en-US" b="1" dirty="0">
                <a:solidFill>
                  <a:schemeClr val="accent2"/>
                </a:solidFill>
              </a:rPr>
              <a:t>2 Peter 1:10</a:t>
            </a:r>
            <a:endParaRPr lang="en-US" altLang="en-US" b="1" dirty="0"/>
          </a:p>
          <a:p>
            <a:pPr lvl="1"/>
            <a:r>
              <a:rPr lang="en-US" altLang="en-US" dirty="0"/>
              <a:t>“to fall into misery, become wretched; cf. the loss of salvation” (Thayer)</a:t>
            </a:r>
          </a:p>
          <a:p>
            <a:pPr lvl="1"/>
            <a:r>
              <a:rPr lang="en-US" altLang="en-US" dirty="0"/>
              <a:t>But this is true ONLY if we are </a:t>
            </a:r>
            <a:r>
              <a:rPr lang="en-US" altLang="en-US" i="1" dirty="0">
                <a:solidFill>
                  <a:schemeClr val="accent2"/>
                </a:solidFill>
              </a:rPr>
              <a:t>“</a:t>
            </a:r>
            <a:r>
              <a:rPr lang="en-US" altLang="en-US" b="1" i="1" u="sng" dirty="0">
                <a:solidFill>
                  <a:schemeClr val="accent2"/>
                </a:solidFill>
              </a:rPr>
              <a:t>giving all diligence</a:t>
            </a:r>
            <a:r>
              <a:rPr lang="en-US" altLang="en-US" i="1" dirty="0">
                <a:solidFill>
                  <a:schemeClr val="accent2"/>
                </a:solidFill>
              </a:rPr>
              <a:t>”</a:t>
            </a:r>
            <a:r>
              <a:rPr lang="en-US" altLang="en-US" i="1" dirty="0"/>
              <a:t> </a:t>
            </a:r>
            <a:r>
              <a:rPr lang="en-US" altLang="en-US" dirty="0"/>
              <a:t>to grow in the knowledge of Christ and thereby</a:t>
            </a:r>
            <a:r>
              <a:rPr lang="en-US" altLang="en-US" dirty="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altLang="en-US" i="1" dirty="0">
                <a:solidFill>
                  <a:schemeClr val="accent2"/>
                </a:solidFill>
              </a:rPr>
              <a:t>“</a:t>
            </a:r>
            <a:r>
              <a:rPr lang="en-US" altLang="en-US" b="1" i="1" u="sng" dirty="0">
                <a:solidFill>
                  <a:schemeClr val="accent2"/>
                </a:solidFill>
              </a:rPr>
              <a:t>making our calling and election sure</a:t>
            </a:r>
            <a:r>
              <a:rPr lang="en-US" altLang="en-US" i="1" dirty="0">
                <a:solidFill>
                  <a:schemeClr val="accent2"/>
                </a:solidFill>
              </a:rPr>
              <a:t>.”</a:t>
            </a:r>
            <a:endParaRPr lang="en-US" altLang="en-US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>
            <a:extLst>
              <a:ext uri="{FF2B5EF4-FFF2-40B4-BE49-F238E27FC236}">
                <a16:creationId xmlns:a16="http://schemas.microsoft.com/office/drawing/2014/main" id="{03BE01DF-86BD-9D27-1BD5-D543A66F83F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461417"/>
            <a:ext cx="8229600" cy="769441"/>
          </a:xfrm>
          <a:solidFill>
            <a:schemeClr val="accent1"/>
          </a:solidFill>
        </p:spPr>
        <p:txBody>
          <a:bodyPr>
            <a:spAutoFit/>
          </a:bodyPr>
          <a:lstStyle/>
          <a:p>
            <a:r>
              <a:rPr lang="en-US" altLang="en-US" b="1" dirty="0"/>
              <a:t>Why Must We Be Strong?</a:t>
            </a:r>
          </a:p>
        </p:txBody>
      </p:sp>
      <p:sp>
        <p:nvSpPr>
          <p:cNvPr id="33795" name="Rectangle 3">
            <a:extLst>
              <a:ext uri="{FF2B5EF4-FFF2-40B4-BE49-F238E27FC236}">
                <a16:creationId xmlns:a16="http://schemas.microsoft.com/office/drawing/2014/main" id="{3D07C0B8-C7D9-B680-6BF5-8791A6E0461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28918" y="1600200"/>
            <a:ext cx="8328581" cy="2062103"/>
          </a:xfrm>
        </p:spPr>
        <p:txBody>
          <a:bodyPr wrap="square">
            <a:spAutoFit/>
          </a:bodyPr>
          <a:lstStyle/>
          <a:p>
            <a:r>
              <a:rPr lang="en-US" altLang="en-US" dirty="0"/>
              <a:t>Being strong means an entrance into the </a:t>
            </a:r>
            <a:r>
              <a:rPr lang="en-US" altLang="en-US" i="1" dirty="0">
                <a:solidFill>
                  <a:schemeClr val="accent2"/>
                </a:solidFill>
              </a:rPr>
              <a:t>“</a:t>
            </a:r>
            <a:r>
              <a:rPr lang="en-US" altLang="en-US" b="1" i="1" u="sng" dirty="0">
                <a:solidFill>
                  <a:schemeClr val="accent2"/>
                </a:solidFill>
              </a:rPr>
              <a:t>everlasting kingdom</a:t>
            </a:r>
            <a:r>
              <a:rPr lang="en-US" altLang="en-US" i="1" dirty="0">
                <a:solidFill>
                  <a:schemeClr val="accent2"/>
                </a:solidFill>
              </a:rPr>
              <a:t>”</a:t>
            </a:r>
            <a:r>
              <a:rPr lang="en-US" altLang="en-US" i="1" dirty="0"/>
              <a:t> </a:t>
            </a:r>
            <a:r>
              <a:rPr lang="en-US" altLang="en-US" dirty="0"/>
              <a:t>will be abundantly supplied. </a:t>
            </a:r>
            <a:r>
              <a:rPr lang="en-US" altLang="en-US" b="1" dirty="0">
                <a:solidFill>
                  <a:schemeClr val="accent2"/>
                </a:solidFill>
              </a:rPr>
              <a:t>2 Peter 1:11; cf. 2 Timothy 4:18; cf. 2 Timothy 4:6-8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9D9DD6EE-7A6C-384D-E07A-2C54C676086B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ctr"/>
          <a:lstStyle/>
          <a:p>
            <a:endParaRPr lang="en-US" altLang="en-US" sz="4400"/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2B4238FB-9DD0-30B8-85BD-ECE82A5EB187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endParaRPr lang="en-US" altLang="en-US" sz="3200"/>
          </a:p>
        </p:txBody>
      </p:sp>
      <p:pic>
        <p:nvPicPr>
          <p:cNvPr id="2052" name="Picture 4">
            <a:extLst>
              <a:ext uri="{FF2B5EF4-FFF2-40B4-BE49-F238E27FC236}">
                <a16:creationId xmlns:a16="http://schemas.microsoft.com/office/drawing/2014/main" id="{FB3B12D5-8841-DF7F-8A0E-A0BB2BFC32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53" name="Text Box 5">
            <a:extLst>
              <a:ext uri="{FF2B5EF4-FFF2-40B4-BE49-F238E27FC236}">
                <a16:creationId xmlns:a16="http://schemas.microsoft.com/office/drawing/2014/main" id="{D951E87A-5A2A-7E0C-9236-6C812C2FCEBE}"/>
              </a:ext>
            </a:extLst>
          </p:cNvPr>
          <p:cNvSpPr txBox="1">
            <a:spLocks noChangeArrowheads="1"/>
          </p:cNvSpPr>
          <p:nvPr/>
        </p:nvSpPr>
        <p:spPr bwMode="auto">
          <a:xfrm rot="-2889855">
            <a:off x="4286250" y="4154488"/>
            <a:ext cx="1671637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2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FAITH</a:t>
            </a:r>
          </a:p>
        </p:txBody>
      </p:sp>
      <p:sp>
        <p:nvSpPr>
          <p:cNvPr id="2055" name="AutoShape 7">
            <a:extLst>
              <a:ext uri="{FF2B5EF4-FFF2-40B4-BE49-F238E27FC236}">
                <a16:creationId xmlns:a16="http://schemas.microsoft.com/office/drawing/2014/main" id="{A084BB71-6FBD-BC80-BE9F-039AD1E28E2B}"/>
              </a:ext>
            </a:extLst>
          </p:cNvPr>
          <p:cNvSpPr>
            <a:spLocks/>
          </p:cNvSpPr>
          <p:nvPr/>
        </p:nvSpPr>
        <p:spPr bwMode="auto">
          <a:xfrm>
            <a:off x="685800" y="4038600"/>
            <a:ext cx="1905000" cy="457200"/>
          </a:xfrm>
          <a:prstGeom prst="borderCallout1">
            <a:avLst>
              <a:gd name="adj1" fmla="val 25000"/>
              <a:gd name="adj2" fmla="val 104000"/>
              <a:gd name="adj3" fmla="val 245139"/>
              <a:gd name="adj4" fmla="val 173583"/>
            </a:avLst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Knowledge</a:t>
            </a:r>
          </a:p>
        </p:txBody>
      </p:sp>
      <p:sp>
        <p:nvSpPr>
          <p:cNvPr id="2056" name="AutoShape 8">
            <a:extLst>
              <a:ext uri="{FF2B5EF4-FFF2-40B4-BE49-F238E27FC236}">
                <a16:creationId xmlns:a16="http://schemas.microsoft.com/office/drawing/2014/main" id="{6F47E2F7-2F51-BD0D-15E7-7E2D4A3C3944}"/>
              </a:ext>
            </a:extLst>
          </p:cNvPr>
          <p:cNvSpPr>
            <a:spLocks/>
          </p:cNvSpPr>
          <p:nvPr/>
        </p:nvSpPr>
        <p:spPr bwMode="auto">
          <a:xfrm>
            <a:off x="762000" y="5257800"/>
            <a:ext cx="1219200" cy="457200"/>
          </a:xfrm>
          <a:prstGeom prst="borderCallout1">
            <a:avLst>
              <a:gd name="adj1" fmla="val 25000"/>
              <a:gd name="adj2" fmla="val 106250"/>
              <a:gd name="adj3" fmla="val 96181"/>
              <a:gd name="adj4" fmla="val 212500"/>
            </a:avLst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Virtue</a:t>
            </a:r>
          </a:p>
        </p:txBody>
      </p:sp>
      <p:sp>
        <p:nvSpPr>
          <p:cNvPr id="2058" name="AutoShape 10">
            <a:extLst>
              <a:ext uri="{FF2B5EF4-FFF2-40B4-BE49-F238E27FC236}">
                <a16:creationId xmlns:a16="http://schemas.microsoft.com/office/drawing/2014/main" id="{EF347F42-EC91-6B97-6EE8-E072DFEF3530}"/>
              </a:ext>
            </a:extLst>
          </p:cNvPr>
          <p:cNvSpPr>
            <a:spLocks/>
          </p:cNvSpPr>
          <p:nvPr/>
        </p:nvSpPr>
        <p:spPr bwMode="auto">
          <a:xfrm>
            <a:off x="1143000" y="3200400"/>
            <a:ext cx="2057400" cy="457200"/>
          </a:xfrm>
          <a:prstGeom prst="borderCallout1">
            <a:avLst>
              <a:gd name="adj1" fmla="val 25000"/>
              <a:gd name="adj2" fmla="val 103704"/>
              <a:gd name="adj3" fmla="val 266667"/>
              <a:gd name="adj4" fmla="val 159801"/>
            </a:avLst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Self-Control</a:t>
            </a:r>
          </a:p>
        </p:txBody>
      </p:sp>
      <p:sp>
        <p:nvSpPr>
          <p:cNvPr id="2059" name="AutoShape 11">
            <a:extLst>
              <a:ext uri="{FF2B5EF4-FFF2-40B4-BE49-F238E27FC236}">
                <a16:creationId xmlns:a16="http://schemas.microsoft.com/office/drawing/2014/main" id="{3D7516DC-20FE-FFB9-BA3F-129674DDB587}"/>
              </a:ext>
            </a:extLst>
          </p:cNvPr>
          <p:cNvSpPr>
            <a:spLocks/>
          </p:cNvSpPr>
          <p:nvPr/>
        </p:nvSpPr>
        <p:spPr bwMode="auto">
          <a:xfrm>
            <a:off x="1219200" y="2286000"/>
            <a:ext cx="1600200" cy="457200"/>
          </a:xfrm>
          <a:prstGeom prst="borderCallout1">
            <a:avLst>
              <a:gd name="adj1" fmla="val 25000"/>
              <a:gd name="adj2" fmla="val 104764"/>
              <a:gd name="adj3" fmla="val 320139"/>
              <a:gd name="adj4" fmla="val 235713"/>
            </a:avLst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Patience</a:t>
            </a:r>
          </a:p>
        </p:txBody>
      </p:sp>
      <p:sp>
        <p:nvSpPr>
          <p:cNvPr id="2060" name="AutoShape 12">
            <a:extLst>
              <a:ext uri="{FF2B5EF4-FFF2-40B4-BE49-F238E27FC236}">
                <a16:creationId xmlns:a16="http://schemas.microsoft.com/office/drawing/2014/main" id="{2B165B5E-5458-C14E-D75B-18C5BFE5378C}"/>
              </a:ext>
            </a:extLst>
          </p:cNvPr>
          <p:cNvSpPr>
            <a:spLocks/>
          </p:cNvSpPr>
          <p:nvPr/>
        </p:nvSpPr>
        <p:spPr bwMode="auto">
          <a:xfrm>
            <a:off x="1752600" y="1524000"/>
            <a:ext cx="1752600" cy="457200"/>
          </a:xfrm>
          <a:prstGeom prst="borderCallout1">
            <a:avLst>
              <a:gd name="adj1" fmla="val 25000"/>
              <a:gd name="adj2" fmla="val 104347"/>
              <a:gd name="adj3" fmla="val 345139"/>
              <a:gd name="adj4" fmla="val 209421"/>
            </a:avLst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Godliness</a:t>
            </a:r>
          </a:p>
        </p:txBody>
      </p:sp>
      <p:sp>
        <p:nvSpPr>
          <p:cNvPr id="2061" name="AutoShape 13">
            <a:extLst>
              <a:ext uri="{FF2B5EF4-FFF2-40B4-BE49-F238E27FC236}">
                <a16:creationId xmlns:a16="http://schemas.microsoft.com/office/drawing/2014/main" id="{AC45C0BD-98D0-E7A6-C855-CA5552B3FF86}"/>
              </a:ext>
            </a:extLst>
          </p:cNvPr>
          <p:cNvSpPr>
            <a:spLocks/>
          </p:cNvSpPr>
          <p:nvPr/>
        </p:nvSpPr>
        <p:spPr bwMode="auto">
          <a:xfrm>
            <a:off x="457200" y="685800"/>
            <a:ext cx="2438400" cy="762000"/>
          </a:xfrm>
          <a:prstGeom prst="borderCallout1">
            <a:avLst>
              <a:gd name="adj1" fmla="val 15000"/>
              <a:gd name="adj2" fmla="val 103125"/>
              <a:gd name="adj3" fmla="val 237500"/>
              <a:gd name="adj4" fmla="val 220380"/>
            </a:avLst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Brotherly Kindness</a:t>
            </a:r>
          </a:p>
        </p:txBody>
      </p:sp>
      <p:sp>
        <p:nvSpPr>
          <p:cNvPr id="2064" name="AutoShape 16">
            <a:extLst>
              <a:ext uri="{FF2B5EF4-FFF2-40B4-BE49-F238E27FC236}">
                <a16:creationId xmlns:a16="http://schemas.microsoft.com/office/drawing/2014/main" id="{EF52DCB2-E228-0EA1-D266-EB2B8F7E094F}"/>
              </a:ext>
            </a:extLst>
          </p:cNvPr>
          <p:cNvSpPr>
            <a:spLocks/>
          </p:cNvSpPr>
          <p:nvPr/>
        </p:nvSpPr>
        <p:spPr bwMode="auto">
          <a:xfrm>
            <a:off x="3124200" y="457200"/>
            <a:ext cx="1447800" cy="457200"/>
          </a:xfrm>
          <a:prstGeom prst="borderCallout1">
            <a:avLst>
              <a:gd name="adj1" fmla="val 25000"/>
              <a:gd name="adj2" fmla="val 105264"/>
              <a:gd name="adj3" fmla="val 328819"/>
              <a:gd name="adj4" fmla="val 215458"/>
            </a:avLst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Love</a:t>
            </a:r>
          </a:p>
        </p:txBody>
      </p:sp>
      <p:sp>
        <p:nvSpPr>
          <p:cNvPr id="2065" name="Text Box 17">
            <a:extLst>
              <a:ext uri="{FF2B5EF4-FFF2-40B4-BE49-F238E27FC236}">
                <a16:creationId xmlns:a16="http://schemas.microsoft.com/office/drawing/2014/main" id="{65A90F58-F886-0928-6B16-02F5774F74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81600" y="6019800"/>
            <a:ext cx="31559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6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2 Peter 1:5-11</a:t>
            </a:r>
          </a:p>
        </p:txBody>
      </p:sp>
      <p:sp>
        <p:nvSpPr>
          <p:cNvPr id="2066" name="AutoShape 18">
            <a:extLst>
              <a:ext uri="{FF2B5EF4-FFF2-40B4-BE49-F238E27FC236}">
                <a16:creationId xmlns:a16="http://schemas.microsoft.com/office/drawing/2014/main" id="{121A37AF-F88D-74B5-4318-136776869A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57800" y="0"/>
            <a:ext cx="3733800" cy="1295400"/>
          </a:xfrm>
          <a:prstGeom prst="cloudCallout">
            <a:avLst>
              <a:gd name="adj1" fmla="val 509"/>
              <a:gd name="adj2" fmla="val 3590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entrance into the </a:t>
            </a:r>
            <a:r>
              <a:rPr kumimoji="0" lang="en-US" altLang="en-US" sz="20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“everlasting kingdom”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0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2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2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2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20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0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0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5" grpId="0" animBg="1"/>
      <p:bldP spid="2056" grpId="0" animBg="1"/>
      <p:bldP spid="2058" grpId="0" animBg="1"/>
      <p:bldP spid="2059" grpId="0" animBg="1"/>
      <p:bldP spid="2060" grpId="0" animBg="1"/>
      <p:bldP spid="2061" grpId="0" animBg="1"/>
      <p:bldP spid="2064" grpId="0" animBg="1"/>
      <p:bldP spid="206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0A19E513-AEAB-55B3-1136-AB065C8B61F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84419"/>
            <a:ext cx="8229600" cy="1323439"/>
          </a:xfrm>
          <a:solidFill>
            <a:schemeClr val="accent1"/>
          </a:solidFill>
        </p:spPr>
        <p:txBody>
          <a:bodyPr>
            <a:spAutoFit/>
          </a:bodyPr>
          <a:lstStyle/>
          <a:p>
            <a:r>
              <a:rPr lang="en-US" altLang="en-US" sz="4000" b="1" dirty="0"/>
              <a:t>What God Has Given Us </a:t>
            </a:r>
            <a:br>
              <a:rPr lang="en-US" altLang="en-US" sz="4000" b="1" dirty="0"/>
            </a:br>
            <a:r>
              <a:rPr lang="en-US" altLang="en-US" sz="4000" b="1" dirty="0"/>
              <a:t>2 Peter 1:3-4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FDFC403F-2BAF-DAD3-8A7B-03D11D92A6C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6400" y="1619451"/>
            <a:ext cx="8991199" cy="4819781"/>
          </a:xfrm>
        </p:spPr>
        <p:txBody>
          <a:bodyPr>
            <a:spAutoFit/>
          </a:bodyPr>
          <a:lstStyle/>
          <a:p>
            <a:r>
              <a:rPr lang="en-US" altLang="en-US" dirty="0"/>
              <a:t>All things that pertain unto life and godliness. </a:t>
            </a:r>
            <a:br>
              <a:rPr lang="en-US" altLang="en-US" dirty="0"/>
            </a:br>
            <a:r>
              <a:rPr lang="en-US" altLang="en-US" b="1" dirty="0">
                <a:solidFill>
                  <a:schemeClr val="accent2"/>
                </a:solidFill>
              </a:rPr>
              <a:t>2 Timothy 3:16-17; cf. 1 Peter 4:11</a:t>
            </a:r>
            <a:endParaRPr lang="en-US" altLang="en-US" dirty="0">
              <a:solidFill>
                <a:srgbClr val="FFFF99"/>
              </a:solidFill>
            </a:endParaRPr>
          </a:p>
          <a:p>
            <a:r>
              <a:rPr lang="en-US" altLang="en-US" dirty="0"/>
              <a:t>Through a knowledge of Jesus Christ.</a:t>
            </a:r>
            <a:br>
              <a:rPr lang="en-US" altLang="en-US" dirty="0"/>
            </a:br>
            <a:r>
              <a:rPr lang="en-US" altLang="en-US" b="1" dirty="0">
                <a:solidFill>
                  <a:schemeClr val="accent2"/>
                </a:solidFill>
              </a:rPr>
              <a:t>cf. Romans 1:16-17; cf. 2 Timothy 1:12; Matthew 11:28-30</a:t>
            </a:r>
          </a:p>
          <a:p>
            <a:r>
              <a:rPr lang="en-US" altLang="en-US" dirty="0"/>
              <a:t>“Precious and exceeding great promises.” </a:t>
            </a:r>
            <a:br>
              <a:rPr lang="en-US" altLang="en-US" dirty="0"/>
            </a:br>
            <a:r>
              <a:rPr lang="en-US" altLang="en-US" b="1" dirty="0">
                <a:solidFill>
                  <a:schemeClr val="accent2"/>
                </a:solidFill>
              </a:rPr>
              <a:t>Acts 2:38-39</a:t>
            </a:r>
          </a:p>
          <a:p>
            <a:r>
              <a:rPr lang="en-US" altLang="en-US" dirty="0"/>
              <a:t>“Partakers of the divine nature.”</a:t>
            </a:r>
            <a:br>
              <a:rPr lang="en-US" altLang="en-US" dirty="0"/>
            </a:br>
            <a:r>
              <a:rPr lang="en-US" altLang="en-US" b="1" dirty="0">
                <a:solidFill>
                  <a:schemeClr val="accent2"/>
                </a:solidFill>
              </a:rPr>
              <a:t>Galatians 2:20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BADF9725-DE1D-C195-7C11-7FF3A2B48D1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84419"/>
            <a:ext cx="8229600" cy="1323439"/>
          </a:xfrm>
          <a:solidFill>
            <a:schemeClr val="accent1"/>
          </a:solidFill>
        </p:spPr>
        <p:txBody>
          <a:bodyPr>
            <a:spAutoFit/>
          </a:bodyPr>
          <a:lstStyle/>
          <a:p>
            <a:r>
              <a:rPr lang="en-US" altLang="en-US" sz="4000" b="1" dirty="0"/>
              <a:t>What We Are To Supply </a:t>
            </a:r>
            <a:br>
              <a:rPr lang="en-US" altLang="en-US" sz="4000" b="1" dirty="0"/>
            </a:br>
            <a:r>
              <a:rPr lang="en-US" altLang="en-US" sz="4000" b="1" dirty="0"/>
              <a:t>2 Peter 1:5-7</a:t>
            </a: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7A263468-C002-A98C-BE6B-1E1078AC7D3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spAutoFit/>
          </a:bodyPr>
          <a:lstStyle/>
          <a:p>
            <a:pPr marL="457200" indent="-457200">
              <a:lnSpc>
                <a:spcPct val="80000"/>
              </a:lnSpc>
              <a:buFontTx/>
              <a:buNone/>
            </a:pPr>
            <a:r>
              <a:rPr lang="en-US" altLang="en-US" sz="2800" dirty="0"/>
              <a:t>1.	</a:t>
            </a:r>
            <a:r>
              <a:rPr lang="en-US" altLang="en-US" sz="2800" b="1" dirty="0"/>
              <a:t>FAITH</a:t>
            </a:r>
            <a:r>
              <a:rPr lang="en-US" altLang="en-US" sz="2800" dirty="0"/>
              <a:t> is “conviction, strong assurance”</a:t>
            </a:r>
          </a:p>
          <a:p>
            <a:pPr marL="457200" indent="-457200">
              <a:lnSpc>
                <a:spcPct val="80000"/>
              </a:lnSpc>
              <a:buFontTx/>
              <a:buNone/>
            </a:pPr>
            <a:r>
              <a:rPr lang="en-US" altLang="en-US" sz="2800" dirty="0"/>
              <a:t>2. 	</a:t>
            </a:r>
            <a:r>
              <a:rPr lang="en-US" altLang="en-US" sz="2800" b="1" dirty="0"/>
              <a:t>VIRTUE</a:t>
            </a:r>
            <a:r>
              <a:rPr lang="en-US" altLang="en-US" sz="2800" dirty="0"/>
              <a:t> is “moral excellence, goodness”</a:t>
            </a:r>
          </a:p>
          <a:p>
            <a:pPr marL="457200" indent="-457200">
              <a:lnSpc>
                <a:spcPct val="80000"/>
              </a:lnSpc>
              <a:buFontTx/>
              <a:buNone/>
            </a:pPr>
            <a:r>
              <a:rPr lang="en-US" altLang="en-US" sz="2800" dirty="0"/>
              <a:t>3. 	</a:t>
            </a:r>
            <a:r>
              <a:rPr lang="en-US" altLang="en-US" sz="2800" b="1" dirty="0"/>
              <a:t>KNOWLEDGE</a:t>
            </a:r>
            <a:r>
              <a:rPr lang="en-US" altLang="en-US" sz="2800" dirty="0"/>
              <a:t> is “correct insight”</a:t>
            </a:r>
          </a:p>
          <a:p>
            <a:pPr marL="457200" indent="-457200">
              <a:lnSpc>
                <a:spcPct val="80000"/>
              </a:lnSpc>
              <a:buFontTx/>
              <a:buNone/>
            </a:pPr>
            <a:r>
              <a:rPr lang="en-US" altLang="en-US" sz="2800" dirty="0"/>
              <a:t>4. </a:t>
            </a:r>
            <a:r>
              <a:rPr lang="en-US" altLang="en-US" sz="2800" b="1" dirty="0"/>
              <a:t>SELF-CONTROL</a:t>
            </a:r>
            <a:r>
              <a:rPr lang="en-US" altLang="en-US" sz="2800" dirty="0"/>
              <a:t> is “self-discipline”		</a:t>
            </a:r>
          </a:p>
          <a:p>
            <a:pPr marL="457200" indent="-457200">
              <a:lnSpc>
                <a:spcPct val="80000"/>
              </a:lnSpc>
              <a:buFontTx/>
              <a:buNone/>
            </a:pPr>
            <a:r>
              <a:rPr lang="en-US" altLang="en-US" sz="2800" dirty="0"/>
              <a:t>5. </a:t>
            </a:r>
            <a:r>
              <a:rPr lang="en-US" altLang="en-US" sz="2800" b="1" dirty="0"/>
              <a:t>	PERSEVERANCE</a:t>
            </a:r>
            <a:r>
              <a:rPr lang="en-US" altLang="en-US" sz="2800" dirty="0"/>
              <a:t> (patience ASV) is “bearing up under trials”</a:t>
            </a:r>
          </a:p>
          <a:p>
            <a:pPr marL="457200" indent="-457200">
              <a:lnSpc>
                <a:spcPct val="80000"/>
              </a:lnSpc>
              <a:buFontTx/>
              <a:buNone/>
            </a:pPr>
            <a:r>
              <a:rPr lang="en-US" altLang="en-US" sz="2800" dirty="0"/>
              <a:t>6. 	</a:t>
            </a:r>
            <a:r>
              <a:rPr lang="en-US" altLang="en-US" sz="2800" b="1" dirty="0"/>
              <a:t>GODLINESS</a:t>
            </a:r>
            <a:r>
              <a:rPr lang="en-US" altLang="en-US" sz="2800" dirty="0"/>
              <a:t> is “godly character out of devotion to God”</a:t>
            </a:r>
          </a:p>
          <a:p>
            <a:pPr marL="457200" indent="-457200">
              <a:lnSpc>
                <a:spcPct val="80000"/>
              </a:lnSpc>
              <a:buFontTx/>
              <a:buNone/>
            </a:pPr>
            <a:r>
              <a:rPr lang="en-US" altLang="en-US" sz="2800" dirty="0"/>
              <a:t>7. 	</a:t>
            </a:r>
            <a:r>
              <a:rPr lang="en-US" altLang="en-US" sz="2800" b="1" dirty="0"/>
              <a:t>BROTHERLY KINDNESS</a:t>
            </a:r>
            <a:r>
              <a:rPr lang="en-US" altLang="en-US" sz="2800" dirty="0"/>
              <a:t> is “love toward brethren”</a:t>
            </a:r>
          </a:p>
          <a:p>
            <a:pPr marL="457200" indent="-457200">
              <a:lnSpc>
                <a:spcPct val="80000"/>
              </a:lnSpc>
              <a:buFontTx/>
              <a:buNone/>
            </a:pPr>
            <a:r>
              <a:rPr lang="en-US" altLang="en-US" sz="2800" dirty="0"/>
              <a:t>8. 	</a:t>
            </a:r>
            <a:r>
              <a:rPr lang="en-US" altLang="en-US" sz="2800" b="1" dirty="0"/>
              <a:t>LOVE </a:t>
            </a:r>
            <a:r>
              <a:rPr lang="en-US" altLang="en-US" sz="2800" dirty="0"/>
              <a:t>is “active goodwill toward those in need”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9E82BF79-157D-79A3-FA4A-6398887496E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492195"/>
            <a:ext cx="8229600" cy="707886"/>
          </a:xfrm>
          <a:solidFill>
            <a:schemeClr val="accent1"/>
          </a:solidFill>
        </p:spPr>
        <p:txBody>
          <a:bodyPr>
            <a:spAutoFit/>
          </a:bodyPr>
          <a:lstStyle/>
          <a:p>
            <a:r>
              <a:rPr lang="en-US" altLang="en-US" sz="4000" dirty="0"/>
              <a:t>Give </a:t>
            </a:r>
            <a:r>
              <a:rPr lang="en-US" altLang="en-US" sz="4000" i="1" dirty="0"/>
              <a:t>“</a:t>
            </a:r>
            <a:r>
              <a:rPr lang="en-US" altLang="en-US" sz="4000" b="1" i="1" dirty="0"/>
              <a:t>diligence</a:t>
            </a:r>
            <a:r>
              <a:rPr lang="en-US" altLang="en-US" sz="4000" i="1" dirty="0"/>
              <a:t>” </a:t>
            </a:r>
            <a:r>
              <a:rPr lang="en-US" altLang="en-US" sz="4000" dirty="0"/>
              <a:t>(verses 5, 10)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DF0CAFF2-5041-E9D1-22BB-63D863034A1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783" y="1600200"/>
            <a:ext cx="8413423" cy="4031873"/>
          </a:xfrm>
        </p:spPr>
        <p:txBody>
          <a:bodyPr wrap="square">
            <a:spAutoFit/>
          </a:bodyPr>
          <a:lstStyle/>
          <a:p>
            <a:r>
              <a:rPr lang="en-US" altLang="en-US" b="1" dirty="0">
                <a:solidFill>
                  <a:schemeClr val="accent2"/>
                </a:solidFill>
              </a:rPr>
              <a:t>Hebrews 6:11-12; Hebrews 11:6;</a:t>
            </a:r>
            <a:br>
              <a:rPr lang="en-US" altLang="en-US" b="1" dirty="0">
                <a:solidFill>
                  <a:schemeClr val="accent2"/>
                </a:solidFill>
              </a:rPr>
            </a:br>
            <a:r>
              <a:rPr lang="en-US" altLang="en-US" b="1" dirty="0">
                <a:solidFill>
                  <a:schemeClr val="accent2"/>
                </a:solidFill>
              </a:rPr>
              <a:t>2 Peter 3:14; 2 Peter 1:10; 2 Timothy 2:15</a:t>
            </a:r>
          </a:p>
          <a:p>
            <a:pPr>
              <a:buFontTx/>
              <a:buNone/>
            </a:pPr>
            <a:endParaRPr lang="en-US" altLang="en-US" dirty="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buFontTx/>
              <a:buNone/>
            </a:pPr>
            <a:r>
              <a:rPr lang="en-US" altLang="en-US" b="1" dirty="0"/>
              <a:t>Involves 3 things.</a:t>
            </a:r>
            <a:endParaRPr lang="en-US" altLang="en-US" dirty="0"/>
          </a:p>
          <a:p>
            <a:pPr>
              <a:buFontTx/>
              <a:buNone/>
            </a:pPr>
            <a:r>
              <a:rPr lang="en-US" altLang="en-US" dirty="0"/>
              <a:t>a.	Personal effort. </a:t>
            </a:r>
            <a:r>
              <a:rPr lang="en-US" altLang="en-US" b="1" dirty="0">
                <a:solidFill>
                  <a:schemeClr val="accent2"/>
                </a:solidFill>
              </a:rPr>
              <a:t>cf. Romans 14:10-12</a:t>
            </a:r>
          </a:p>
          <a:p>
            <a:pPr>
              <a:buFontTx/>
              <a:buNone/>
            </a:pPr>
            <a:r>
              <a:rPr lang="en-US" altLang="en-US" dirty="0"/>
              <a:t>b.	Constant effort. </a:t>
            </a:r>
            <a:r>
              <a:rPr lang="en-US" altLang="en-US" b="1" dirty="0">
                <a:solidFill>
                  <a:schemeClr val="accent2"/>
                </a:solidFill>
              </a:rPr>
              <a:t>1 Corinthians 15:58</a:t>
            </a:r>
          </a:p>
          <a:p>
            <a:pPr>
              <a:buFontTx/>
              <a:buNone/>
            </a:pPr>
            <a:r>
              <a:rPr lang="en-US" altLang="en-US" dirty="0"/>
              <a:t>c.	Enthusiasm / Zeal. </a:t>
            </a:r>
            <a:r>
              <a:rPr lang="en-US" altLang="en-US" b="1" dirty="0">
                <a:solidFill>
                  <a:schemeClr val="accent2"/>
                </a:solidFill>
              </a:rPr>
              <a:t>Titus 2:14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500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>
            <a:extLst>
              <a:ext uri="{FF2B5EF4-FFF2-40B4-BE49-F238E27FC236}">
                <a16:creationId xmlns:a16="http://schemas.microsoft.com/office/drawing/2014/main" id="{09070E67-4590-D9CD-3BEA-8AE54496E48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84419"/>
            <a:ext cx="8229600" cy="1323439"/>
          </a:xfrm>
          <a:solidFill>
            <a:schemeClr val="accent1"/>
          </a:solidFill>
        </p:spPr>
        <p:txBody>
          <a:bodyPr>
            <a:spAutoFit/>
          </a:bodyPr>
          <a:lstStyle/>
          <a:p>
            <a:r>
              <a:rPr lang="en-US" altLang="en-US" sz="4000" i="1" dirty="0"/>
              <a:t>“Adding on your part …” “</a:t>
            </a:r>
            <a:r>
              <a:rPr lang="en-US" altLang="en-US" sz="4000" b="1" i="1" dirty="0"/>
              <a:t>Supply</a:t>
            </a:r>
            <a:r>
              <a:rPr lang="en-US" altLang="en-US" sz="4000" i="1" dirty="0"/>
              <a:t>”</a:t>
            </a:r>
            <a:br>
              <a:rPr lang="en-US" altLang="en-US" sz="4000" i="1" dirty="0"/>
            </a:br>
            <a:r>
              <a:rPr lang="en-US" altLang="en-US" sz="4000" dirty="0"/>
              <a:t>2 Peter 1:5</a:t>
            </a:r>
          </a:p>
        </p:txBody>
      </p:sp>
      <p:sp>
        <p:nvSpPr>
          <p:cNvPr id="39940" name="Text Box 4">
            <a:extLst>
              <a:ext uri="{FF2B5EF4-FFF2-40B4-BE49-F238E27FC236}">
                <a16:creationId xmlns:a16="http://schemas.microsoft.com/office/drawing/2014/main" id="{F9FB6085-DD7D-E023-7C46-3D00AF89DF6E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524315"/>
          </a:xfrm>
          <a:noFill/>
          <a:ln/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i="1" dirty="0"/>
              <a:t>“Add to your faith .”</a:t>
            </a:r>
            <a:r>
              <a:rPr lang="en-US" altLang="en-US" dirty="0"/>
              <a:t> The verb rendered ‘add’ (Greek</a:t>
            </a:r>
            <a:r>
              <a:rPr lang="en-US" altLang="en-US" i="1" dirty="0"/>
              <a:t> </a:t>
            </a:r>
            <a:r>
              <a:rPr lang="en-US" altLang="en-US" i="1" dirty="0" err="1"/>
              <a:t>epichoreegeesate</a:t>
            </a:r>
            <a:r>
              <a:rPr lang="en-US" altLang="en-US" i="1" dirty="0"/>
              <a:t>) </a:t>
            </a:r>
            <a:r>
              <a:rPr lang="en-US" altLang="en-US" dirty="0"/>
              <a:t>(NT:2023) is derived from </a:t>
            </a:r>
            <a:r>
              <a:rPr lang="en-US" altLang="en-US" i="1" dirty="0" err="1"/>
              <a:t>choros</a:t>
            </a:r>
            <a:r>
              <a:rPr lang="en-US" altLang="en-US" dirty="0"/>
              <a:t> (NT:5525), a ‘chorus,’ such as was employed in the representation of the Greek tragedies. The verb originally means ‘to bear the expense of a chorus,’ which was done by a person selected by the state, who was obliged to defray all the expenses of training and maintenance.” (Vincent’s Word Studies)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0992B325-B6FD-13B1-357D-C45F2AED867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84419"/>
            <a:ext cx="8229600" cy="1323439"/>
          </a:xfrm>
          <a:solidFill>
            <a:schemeClr val="accent1"/>
          </a:solidFill>
        </p:spPr>
        <p:txBody>
          <a:bodyPr>
            <a:spAutoFit/>
          </a:bodyPr>
          <a:lstStyle/>
          <a:p>
            <a:r>
              <a:rPr lang="en-US" altLang="en-US" sz="4000" b="1" dirty="0"/>
              <a:t>What Is Necessary To Be A STRONG Christian?</a:t>
            </a:r>
            <a:r>
              <a:rPr lang="en-US" altLang="en-US" sz="4000" dirty="0"/>
              <a:t> 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5BBB1C97-80E0-08F6-5D7E-D0C3A86D6F8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2057400"/>
            <a:ext cx="8229600" cy="1077218"/>
          </a:xfrm>
        </p:spPr>
        <p:txBody>
          <a:bodyPr>
            <a:spAutoFit/>
          </a:bodyPr>
          <a:lstStyle/>
          <a:p>
            <a:r>
              <a:rPr lang="en-US" altLang="en-US" dirty="0"/>
              <a:t>Add to your </a:t>
            </a:r>
            <a:r>
              <a:rPr lang="en-US" altLang="en-US" i="1" dirty="0"/>
              <a:t>“</a:t>
            </a:r>
            <a:r>
              <a:rPr lang="en-US" altLang="en-US" b="1" i="1" dirty="0"/>
              <a:t>faith</a:t>
            </a:r>
            <a:r>
              <a:rPr lang="en-US" altLang="en-US" i="1" dirty="0"/>
              <a:t>.”</a:t>
            </a:r>
            <a:r>
              <a:rPr lang="en-US" altLang="en-US" dirty="0"/>
              <a:t> FAITH is the foundation of all other spiritual qualities.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7785EF8A-3748-AFA1-189A-A7268A48D9C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92162"/>
          </a:xfrm>
          <a:solidFill>
            <a:schemeClr val="accent1"/>
          </a:solidFill>
        </p:spPr>
        <p:txBody>
          <a:bodyPr>
            <a:spAutoFit/>
          </a:bodyPr>
          <a:lstStyle/>
          <a:p>
            <a:r>
              <a:rPr lang="en-US" altLang="en-US" dirty="0"/>
              <a:t>Add to your </a:t>
            </a:r>
            <a:r>
              <a:rPr lang="en-US" altLang="en-US" i="1" dirty="0"/>
              <a:t>“</a:t>
            </a:r>
            <a:r>
              <a:rPr lang="en-US" altLang="en-US" b="1" i="1" dirty="0"/>
              <a:t>faith</a:t>
            </a:r>
            <a:r>
              <a:rPr lang="en-US" altLang="en-US" i="1" dirty="0"/>
              <a:t>.”</a:t>
            </a:r>
            <a:endParaRPr lang="en-US" altLang="en-US" dirty="0"/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A9F99EA0-F8F6-21A7-0321-1AA0D5E5CCB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219200"/>
            <a:ext cx="9144000" cy="5638800"/>
          </a:xfrm>
        </p:spPr>
        <p:txBody>
          <a:bodyPr>
            <a:spAutoFit/>
          </a:bodyPr>
          <a:lstStyle/>
          <a:p>
            <a:pPr>
              <a:lnSpc>
                <a:spcPct val="80000"/>
              </a:lnSpc>
              <a:buFontTx/>
              <a:buNone/>
            </a:pPr>
            <a:r>
              <a:rPr lang="en-US" altLang="en-US" sz="2800" dirty="0"/>
              <a:t>FAITH is the foundation of all other spiritual qualities.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altLang="en-US" sz="2800" dirty="0"/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800" dirty="0"/>
              <a:t>1.	</a:t>
            </a:r>
            <a:r>
              <a:rPr lang="en-US" altLang="en-US" sz="2800" u="sng" dirty="0"/>
              <a:t>What is “faith</a:t>
            </a:r>
            <a:r>
              <a:rPr lang="en-US" altLang="en-US" sz="2800" dirty="0"/>
              <a:t>?” Faith is the firm, unshaken confidence, conviction, or belief in the truth of a proposition, a person, statement, based upon testimony concerning them. </a:t>
            </a:r>
            <a:r>
              <a:rPr lang="en-US" altLang="en-US" sz="2800" b="1" dirty="0">
                <a:solidFill>
                  <a:schemeClr val="accent2"/>
                </a:solidFill>
              </a:rPr>
              <a:t>cf. Hebrews 11:1, 6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altLang="en-US" sz="2400" dirty="0"/>
              <a:t>a.	It is the “substance” ASV of things hoped for, the “evidence” of things not seen.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altLang="en-US" sz="2400" dirty="0"/>
              <a:t>b.	Faith is that which takes God at His word. </a:t>
            </a:r>
            <a:r>
              <a:rPr lang="en-US" altLang="en-US" sz="2400" b="1" dirty="0">
                <a:solidFill>
                  <a:schemeClr val="accent2"/>
                </a:solidFill>
              </a:rPr>
              <a:t>Hebrews 11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800" dirty="0"/>
              <a:t>2.	</a:t>
            </a:r>
            <a:r>
              <a:rPr lang="en-US" altLang="en-US" sz="2800" u="sng" dirty="0"/>
              <a:t>How does “faith” come</a:t>
            </a:r>
            <a:r>
              <a:rPr lang="en-US" altLang="en-US" sz="2800" dirty="0"/>
              <a:t>? </a:t>
            </a:r>
            <a:r>
              <a:rPr lang="en-US" altLang="en-US" sz="2800" b="1" dirty="0">
                <a:solidFill>
                  <a:schemeClr val="accent2"/>
                </a:solidFill>
              </a:rPr>
              <a:t>Romans 10:17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altLang="en-US" sz="2400" dirty="0"/>
              <a:t>a.	Faith is produced by fact, not false testimony.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altLang="en-US" sz="2400" dirty="0"/>
              <a:t>b.	Contrast </a:t>
            </a:r>
            <a:r>
              <a:rPr lang="en-US" altLang="en-US" sz="2400" b="1" dirty="0">
                <a:solidFill>
                  <a:schemeClr val="accent2"/>
                </a:solidFill>
              </a:rPr>
              <a:t>Genesis 37:1-35; 45:25f</a:t>
            </a:r>
            <a:endParaRPr lang="en-US" altLang="en-US" sz="2400" b="1" dirty="0"/>
          </a:p>
          <a:p>
            <a:pPr lvl="1">
              <a:lnSpc>
                <a:spcPct val="80000"/>
              </a:lnSpc>
              <a:buFontTx/>
              <a:buNone/>
            </a:pPr>
            <a:r>
              <a:rPr lang="en-US" altLang="en-US" sz="2400" dirty="0"/>
              <a:t>c.	Without faith the other qualities of spiritual maturity are unattainable</a:t>
            </a:r>
            <a:r>
              <a:rPr lang="en-US" altLang="en-US" sz="2400" dirty="0">
                <a:solidFill>
                  <a:schemeClr val="accent2"/>
                </a:solidFill>
              </a:rPr>
              <a:t>! </a:t>
            </a:r>
            <a:r>
              <a:rPr lang="en-US" altLang="en-US" sz="2400" b="1" dirty="0">
                <a:solidFill>
                  <a:schemeClr val="accent2"/>
                </a:solidFill>
              </a:rPr>
              <a:t>2 Corinthians 5:7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800" dirty="0"/>
              <a:t>3.	</a:t>
            </a:r>
            <a:r>
              <a:rPr lang="en-US" altLang="en-US" sz="2800" u="sng" dirty="0"/>
              <a:t>Your job now to “be strong</a:t>
            </a:r>
            <a:r>
              <a:rPr lang="en-US" altLang="en-US" sz="2800" dirty="0"/>
              <a:t>!”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" dur="500"/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4" dur="500"/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153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153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846B9AD2-C7AA-1FE1-BDBA-769E99A35A8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492195"/>
            <a:ext cx="8229600" cy="707886"/>
          </a:xfrm>
          <a:solidFill>
            <a:schemeClr val="accent1"/>
          </a:solidFill>
        </p:spPr>
        <p:txBody>
          <a:bodyPr>
            <a:spAutoFit/>
          </a:bodyPr>
          <a:lstStyle/>
          <a:p>
            <a:r>
              <a:rPr lang="en-US" altLang="en-US" sz="4000" i="1" dirty="0"/>
              <a:t>Add (supply) to your faith “</a:t>
            </a:r>
            <a:r>
              <a:rPr lang="en-US" altLang="en-US" sz="4000" b="1" i="1" dirty="0"/>
              <a:t>virtue</a:t>
            </a:r>
            <a:r>
              <a:rPr lang="en-US" altLang="en-US" sz="4000" i="1" dirty="0"/>
              <a:t>.”</a:t>
            </a: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2E0E328A-A28E-A039-EBFB-C90F0B17886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228850"/>
          </a:xfrm>
        </p:spPr>
        <p:txBody>
          <a:bodyPr>
            <a:spAutoFit/>
          </a:bodyPr>
          <a:lstStyle/>
          <a:p>
            <a:r>
              <a:rPr lang="en-US" altLang="en-US" dirty="0"/>
              <a:t>(Greek </a:t>
            </a:r>
            <a:r>
              <a:rPr lang="en-US" altLang="en-US" i="1" dirty="0"/>
              <a:t>arete</a:t>
            </a:r>
            <a:r>
              <a:rPr lang="en-US" altLang="en-US" dirty="0"/>
              <a:t>) “Moral goodness,” excellence. Courage (manliness, </a:t>
            </a:r>
            <a:br>
              <a:rPr lang="en-US" altLang="en-US" dirty="0"/>
            </a:br>
            <a:r>
              <a:rPr lang="en-US" altLang="en-US" b="1" dirty="0">
                <a:solidFill>
                  <a:schemeClr val="accent2"/>
                </a:solidFill>
              </a:rPr>
              <a:t>1 Corinthians 16:13</a:t>
            </a:r>
            <a:r>
              <a:rPr lang="en-US" altLang="en-US" dirty="0"/>
              <a:t>) of faith. Used of God’s power. </a:t>
            </a:r>
            <a:r>
              <a:rPr lang="en-US" altLang="en-US" b="1" dirty="0">
                <a:solidFill>
                  <a:schemeClr val="accent2"/>
                </a:solidFill>
              </a:rPr>
              <a:t>2 Peter 1:3; cf. Mark 5:30</a:t>
            </a:r>
            <a:endParaRPr lang="en-US" altLang="en-US" dirty="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r>
              <a:rPr lang="en-US" altLang="en-US" dirty="0"/>
              <a:t>The moral courage to live your faith, to do what is right!</a:t>
            </a:r>
          </a:p>
          <a:p>
            <a:r>
              <a:rPr lang="en-US" altLang="en-US" dirty="0"/>
              <a:t> Positive area of growth to combat the pressures of sin! – </a:t>
            </a:r>
            <a:r>
              <a:rPr lang="en-US" altLang="en-US" b="1" dirty="0">
                <a:solidFill>
                  <a:schemeClr val="accent2"/>
                </a:solidFill>
              </a:rPr>
              <a:t>cf. John 12:42-43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build="p"/>
    </p:bldLst>
  </p:timing>
</p:sld>
</file>

<file path=ppt/theme/theme1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4000" b="1" i="0" u="none" strike="noStrike" cap="none" normalizeH="0" baseline="0" smtClean="0">
            <a:ln>
              <a:noFill/>
            </a:ln>
            <a:solidFill>
              <a:schemeClr val="accent2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4000" b="1" i="0" u="none" strike="noStrike" cap="none" normalizeH="0" baseline="0" smtClean="0">
            <a:ln>
              <a:noFill/>
            </a:ln>
            <a:solidFill>
              <a:schemeClr val="accent2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anose="020B0604020202020204" pitchFamily="34" charset="0"/>
          </a:defRPr>
        </a:defPPr>
      </a:lstStyle>
    </a:lnDef>
  </a:objectDefaults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4000" b="1" i="0" u="none" strike="noStrike" cap="none" normalizeH="0" baseline="0" smtClean="0">
            <a:ln>
              <a:noFill/>
            </a:ln>
            <a:solidFill>
              <a:schemeClr val="accent2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4000" b="1" i="0" u="none" strike="noStrike" cap="none" normalizeH="0" baseline="0" smtClean="0">
            <a:ln>
              <a:noFill/>
            </a:ln>
            <a:solidFill>
              <a:schemeClr val="accent2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anose="020B0604020202020204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67</TotalTime>
  <Words>1515</Words>
  <Application>Microsoft Office PowerPoint</Application>
  <PresentationFormat>On-screen Show (4:3)</PresentationFormat>
  <Paragraphs>110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23</vt:i4>
      </vt:variant>
    </vt:vector>
  </HeadingPairs>
  <TitlesOfParts>
    <vt:vector size="28" baseType="lpstr">
      <vt:lpstr>Arial</vt:lpstr>
      <vt:lpstr>Arial Black</vt:lpstr>
      <vt:lpstr>Calibri</vt:lpstr>
      <vt:lpstr>1_Default Design</vt:lpstr>
      <vt:lpstr>Default Design</vt:lpstr>
      <vt:lpstr>PowerPoint Presentation</vt:lpstr>
      <vt:lpstr>What Makes A Christian Strong?</vt:lpstr>
      <vt:lpstr>What God Has Given Us  2 Peter 1:3-4</vt:lpstr>
      <vt:lpstr>What We Are To Supply  2 Peter 1:5-7</vt:lpstr>
      <vt:lpstr>Give “diligence” (verses 5, 10)</vt:lpstr>
      <vt:lpstr>“Adding on your part …” “Supply” 2 Peter 1:5</vt:lpstr>
      <vt:lpstr>What Is Necessary To Be A STRONG Christian? </vt:lpstr>
      <vt:lpstr>Add to your “faith.”</vt:lpstr>
      <vt:lpstr>Add (supply) to your faith “virtue.”</vt:lpstr>
      <vt:lpstr>Add (supply) to your faith “virtue.”</vt:lpstr>
      <vt:lpstr>And in (your) virtue “knowledge”</vt:lpstr>
      <vt:lpstr>And in (your) virtue “knowledge”</vt:lpstr>
      <vt:lpstr>And in (your) virtue “knowledge”</vt:lpstr>
      <vt:lpstr>And in (your) knowledge “self-control”</vt:lpstr>
      <vt:lpstr>And in (your) self-control “patience”</vt:lpstr>
      <vt:lpstr>And in (your) patience “godliness”</vt:lpstr>
      <vt:lpstr>And in (your) godliness “brotherly kindness”</vt:lpstr>
      <vt:lpstr>And in (your) brotherly kindness “love”</vt:lpstr>
      <vt:lpstr>And in (your) brotherly kindness “love”</vt:lpstr>
      <vt:lpstr>Why Must We Be Strong?</vt:lpstr>
      <vt:lpstr>Why Must We Be Strong?</vt:lpstr>
      <vt:lpstr>Why Must We Be Strong?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Makes A Christian Strong (4)</dc:title>
  <dc:creator>Micky Galloway</dc:creator>
  <cp:lastModifiedBy>Richard Lidh</cp:lastModifiedBy>
  <cp:revision>6</cp:revision>
  <cp:lastPrinted>2023-03-11T23:47:52Z</cp:lastPrinted>
  <dcterms:created xsi:type="dcterms:W3CDTF">2023-03-11T14:41:25Z</dcterms:created>
  <dcterms:modified xsi:type="dcterms:W3CDTF">2023-03-11T23:48:21Z</dcterms:modified>
</cp:coreProperties>
</file>